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1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446" r:id="rId3"/>
    <p:sldId id="392" r:id="rId4"/>
    <p:sldId id="531" r:id="rId5"/>
    <p:sldId id="532" r:id="rId6"/>
    <p:sldId id="533" r:id="rId7"/>
    <p:sldId id="534" r:id="rId8"/>
    <p:sldId id="535" r:id="rId9"/>
    <p:sldId id="536" r:id="rId10"/>
    <p:sldId id="537" r:id="rId11"/>
    <p:sldId id="538" r:id="rId12"/>
    <p:sldId id="539" r:id="rId13"/>
    <p:sldId id="566" r:id="rId14"/>
    <p:sldId id="567" r:id="rId15"/>
    <p:sldId id="540" r:id="rId16"/>
    <p:sldId id="541" r:id="rId17"/>
    <p:sldId id="542" r:id="rId18"/>
    <p:sldId id="543" r:id="rId19"/>
    <p:sldId id="544" r:id="rId20"/>
    <p:sldId id="545" r:id="rId21"/>
    <p:sldId id="546" r:id="rId22"/>
    <p:sldId id="547" r:id="rId23"/>
    <p:sldId id="548" r:id="rId24"/>
    <p:sldId id="549" r:id="rId25"/>
    <p:sldId id="550" r:id="rId26"/>
    <p:sldId id="551" r:id="rId27"/>
    <p:sldId id="552" r:id="rId28"/>
    <p:sldId id="553" r:id="rId29"/>
    <p:sldId id="554" r:id="rId30"/>
    <p:sldId id="555" r:id="rId31"/>
    <p:sldId id="556" r:id="rId32"/>
    <p:sldId id="557" r:id="rId33"/>
    <p:sldId id="558" r:id="rId34"/>
    <p:sldId id="393" r:id="rId35"/>
    <p:sldId id="398" r:id="rId36"/>
    <p:sldId id="395" r:id="rId37"/>
    <p:sldId id="399" r:id="rId38"/>
    <p:sldId id="396" r:id="rId39"/>
    <p:sldId id="400" r:id="rId40"/>
    <p:sldId id="397" r:id="rId41"/>
    <p:sldId id="401" r:id="rId42"/>
    <p:sldId id="394" r:id="rId43"/>
    <p:sldId id="569" r:id="rId44"/>
    <p:sldId id="299" r:id="rId45"/>
    <p:sldId id="402" r:id="rId46"/>
    <p:sldId id="403" r:id="rId47"/>
    <p:sldId id="389" r:id="rId48"/>
    <p:sldId id="300" r:id="rId49"/>
    <p:sldId id="257" r:id="rId50"/>
    <p:sldId id="441" r:id="rId51"/>
    <p:sldId id="259" r:id="rId52"/>
    <p:sldId id="260" r:id="rId53"/>
    <p:sldId id="261" r:id="rId54"/>
    <p:sldId id="517" r:id="rId55"/>
    <p:sldId id="568" r:id="rId56"/>
    <p:sldId id="518" r:id="rId57"/>
    <p:sldId id="519" r:id="rId58"/>
    <p:sldId id="520" r:id="rId59"/>
    <p:sldId id="521" r:id="rId60"/>
    <p:sldId id="522" r:id="rId61"/>
    <p:sldId id="523" r:id="rId62"/>
    <p:sldId id="524" r:id="rId63"/>
    <p:sldId id="525" r:id="rId64"/>
    <p:sldId id="527" r:id="rId65"/>
    <p:sldId id="528" r:id="rId66"/>
    <p:sldId id="529" r:id="rId67"/>
    <p:sldId id="443" r:id="rId68"/>
    <p:sldId id="450" r:id="rId69"/>
    <p:sldId id="451" r:id="rId70"/>
    <p:sldId id="452" r:id="rId71"/>
    <p:sldId id="530" r:id="rId72"/>
    <p:sldId id="448" r:id="rId73"/>
    <p:sldId id="460" r:id="rId74"/>
    <p:sldId id="464" r:id="rId75"/>
    <p:sldId id="563" r:id="rId76"/>
    <p:sldId id="564" r:id="rId77"/>
    <p:sldId id="465" r:id="rId78"/>
    <p:sldId id="466" r:id="rId79"/>
    <p:sldId id="467" r:id="rId80"/>
    <p:sldId id="468" r:id="rId81"/>
    <p:sldId id="504" r:id="rId82"/>
    <p:sldId id="469" r:id="rId83"/>
    <p:sldId id="470" r:id="rId84"/>
    <p:sldId id="471" r:id="rId85"/>
    <p:sldId id="472" r:id="rId86"/>
    <p:sldId id="473" r:id="rId87"/>
    <p:sldId id="474" r:id="rId88"/>
    <p:sldId id="475" r:id="rId89"/>
    <p:sldId id="476" r:id="rId90"/>
    <p:sldId id="505" r:id="rId91"/>
    <p:sldId id="516" r:id="rId92"/>
    <p:sldId id="565" r:id="rId93"/>
    <p:sldId id="506" r:id="rId94"/>
    <p:sldId id="507" r:id="rId95"/>
    <p:sldId id="508" r:id="rId96"/>
    <p:sldId id="509" r:id="rId97"/>
    <p:sldId id="510" r:id="rId98"/>
    <p:sldId id="511" r:id="rId99"/>
    <p:sldId id="512" r:id="rId100"/>
    <p:sldId id="513" r:id="rId101"/>
    <p:sldId id="514" r:id="rId102"/>
    <p:sldId id="515" r:id="rId103"/>
    <p:sldId id="477" r:id="rId104"/>
    <p:sldId id="478" r:id="rId105"/>
    <p:sldId id="479" r:id="rId106"/>
    <p:sldId id="480" r:id="rId107"/>
    <p:sldId id="481" r:id="rId108"/>
    <p:sldId id="482" r:id="rId109"/>
    <p:sldId id="483" r:id="rId110"/>
    <p:sldId id="484" r:id="rId111"/>
    <p:sldId id="485" r:id="rId112"/>
    <p:sldId id="486" r:id="rId113"/>
    <p:sldId id="487" r:id="rId114"/>
    <p:sldId id="488" r:id="rId115"/>
    <p:sldId id="489" r:id="rId116"/>
    <p:sldId id="490" r:id="rId117"/>
    <p:sldId id="491" r:id="rId11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53" autoAdjust="0"/>
    <p:restoredTop sz="82711" autoAdjust="0"/>
  </p:normalViewPr>
  <p:slideViewPr>
    <p:cSldViewPr snapToGrid="0" snapToObjects="1">
      <p:cViewPr varScale="1">
        <p:scale>
          <a:sx n="102" d="100"/>
          <a:sy n="102" d="100"/>
        </p:scale>
        <p:origin x="18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50B7C-B19E-B645-88BE-544611EE7E60}" type="datetimeFigureOut">
              <a:rPr lang="en-US" smtClean="0"/>
              <a:t>5/21/25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C564D-D87E-D74E-81FB-F6D4208362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575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2A30-395D-2B4D-A484-9036DE2FDEAE}" type="datetimeFigureOut">
              <a:rPr lang="en-US" smtClean="0"/>
              <a:t>5/21/25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3F4AB-0FCB-4D40-B8BF-2B681A09E7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91593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mism_bias#cite_note-shepperd2002-3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mism_bias#cite_note-shepperd2002-3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mism_bias#cite_note-shepperd2002-3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mism_bias#cite_note-shepperd2002-3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mism_bias#cite_note-shepperd2002-3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mism_bias#cite_note-shepperd2002-3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_(mathematical_constant)" TargetMode="External"/><Relationship Id="rId13" Type="http://schemas.openxmlformats.org/officeDocument/2006/relationships/hyperlink" Target="https://en.wikipedia.org/wiki/Variance" TargetMode="External"/><Relationship Id="rId3" Type="http://schemas.openxmlformats.org/officeDocument/2006/relationships/hyperlink" Target="https://en.wikipedia.org/wiki/Training_set" TargetMode="External"/><Relationship Id="rId7" Type="http://schemas.openxmlformats.org/officeDocument/2006/relationships/hyperlink" Target="https://en.wikipedia.org/wiki/Prime_(symbol)" TargetMode="External"/><Relationship Id="rId12" Type="http://schemas.openxmlformats.org/officeDocument/2006/relationships/hyperlink" Target="https://en.wikipedia.org/wiki/Estimator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ampling_(statistics)#Replacement_of_selected_units" TargetMode="External"/><Relationship Id="rId11" Type="http://schemas.openxmlformats.org/officeDocument/2006/relationships/hyperlink" Target="https://en.wikipedia.org/wiki/Statistics" TargetMode="External"/><Relationship Id="rId5" Type="http://schemas.openxmlformats.org/officeDocument/2006/relationships/hyperlink" Target="https://en.wikipedia.org/wiki/Probability_distribution#With_finite_support" TargetMode="External"/><Relationship Id="rId10" Type="http://schemas.openxmlformats.org/officeDocument/2006/relationships/hyperlink" Target="https://en.wikipedia.org/wiki/Bootstrap_(statistics)" TargetMode="External"/><Relationship Id="rId4" Type="http://schemas.openxmlformats.org/officeDocument/2006/relationships/hyperlink" Target="https://en.wikipedia.org/wiki/Sampling_(statistics)" TargetMode="External"/><Relationship Id="rId9" Type="http://schemas.openxmlformats.org/officeDocument/2006/relationships/hyperlink" Target="https://en.wikipedia.org/wiki/Bootstrap_aggregating#cite_note-1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Suppose </a:t>
            </a:r>
            <a:r>
              <a:rPr lang="it-IT" dirty="0" err="1"/>
              <a:t>you</a:t>
            </a:r>
            <a:r>
              <a:rPr lang="it-IT" dirty="0"/>
              <a:t> are an </a:t>
            </a:r>
            <a:r>
              <a:rPr lang="it-IT" dirty="0" err="1"/>
              <a:t>Orc</a:t>
            </a:r>
            <a:r>
              <a:rPr lang="it-IT" dirty="0"/>
              <a:t>… and </a:t>
            </a:r>
            <a:r>
              <a:rPr lang="it-IT" dirty="0" err="1"/>
              <a:t>you’re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, the </a:t>
            </a:r>
            <a:r>
              <a:rPr lang="it-IT" dirty="0" err="1"/>
              <a:t>battle</a:t>
            </a:r>
            <a:r>
              <a:rPr lang="it-IT" dirty="0"/>
              <a:t> for middle-</a:t>
            </a:r>
            <a:r>
              <a:rPr lang="it-IT" dirty="0" err="1"/>
              <a:t>earth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long over and </a:t>
            </a:r>
            <a:r>
              <a:rPr lang="it-IT" dirty="0" err="1"/>
              <a:t>age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over </a:t>
            </a:r>
            <a:r>
              <a:rPr lang="it-IT" dirty="0" err="1"/>
              <a:t>you</a:t>
            </a:r>
            <a:r>
              <a:rPr lang="it-IT" dirty="0"/>
              <a:t> so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, so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some </a:t>
            </a:r>
            <a:r>
              <a:rPr lang="it-IT" dirty="0" err="1"/>
              <a:t>sort</a:t>
            </a:r>
            <a:r>
              <a:rPr lang="it-IT" dirty="0"/>
              <a:t> of </a:t>
            </a:r>
            <a:r>
              <a:rPr lang="it-IT" dirty="0" err="1"/>
              <a:t>visual</a:t>
            </a:r>
            <a:r>
              <a:rPr lang="it-IT" dirty="0"/>
              <a:t> </a:t>
            </a:r>
            <a:r>
              <a:rPr lang="it-IT" dirty="0" err="1"/>
              <a:t>aid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humans</a:t>
            </a:r>
            <a:r>
              <a:rPr lang="it-IT" dirty="0"/>
              <a:t> or </a:t>
            </a:r>
            <a:r>
              <a:rPr lang="it-IT" dirty="0" err="1"/>
              <a:t>you’ll</a:t>
            </a:r>
            <a:r>
              <a:rPr lang="it-IT" dirty="0"/>
              <a:t> </a:t>
            </a:r>
            <a:r>
              <a:rPr lang="it-IT" dirty="0" err="1"/>
              <a:t>starve</a:t>
            </a:r>
            <a:r>
              <a:rPr lang="it-IT" dirty="0"/>
              <a:t> to </a:t>
            </a:r>
            <a:r>
              <a:rPr lang="it-IT" dirty="0" err="1"/>
              <a:t>death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88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F2C5A02-BB6F-E543-8BE0-5CE26315033B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51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Note: these figures don’t work in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E99892B-11AA-694B-B424-9A2EA56CC678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52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509CAAF-BF1D-EC4A-A9A0-484C7DAD721C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53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175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factors exist that cause a person to be optimistically biased: their desired end state, their cognitive mechanisms, the information they have about themselves versus others, and overall mood.</a:t>
            </a:r>
            <a:r>
              <a:rPr lang="en-US" baseline="30000" dirty="0">
                <a:hlinkClick r:id="rId3"/>
              </a:rPr>
              <a:t>[3</a:t>
            </a:r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Optimism_bias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/questions/88912/optimism-bias-estimates-of-prediction-error</a:t>
            </a:r>
          </a:p>
          <a:p>
            <a:r>
              <a:rPr lang="en-US" dirty="0"/>
              <a:t>http://</a:t>
            </a:r>
            <a:r>
              <a:rPr lang="en-US" dirty="0" err="1"/>
              <a:t>www.stat.cmu.edu</a:t>
            </a:r>
            <a:r>
              <a:rPr lang="en-US" dirty="0"/>
              <a:t>/~</a:t>
            </a:r>
            <a:r>
              <a:rPr lang="en-US" dirty="0" err="1"/>
              <a:t>ryantibs</a:t>
            </a:r>
            <a:r>
              <a:rPr lang="en-US" dirty="0"/>
              <a:t>/</a:t>
            </a:r>
            <a:r>
              <a:rPr lang="en-US" dirty="0" err="1"/>
              <a:t>advmethods</a:t>
            </a:r>
            <a:r>
              <a:rPr lang="en-US" dirty="0"/>
              <a:t>/notes/</a:t>
            </a:r>
            <a:r>
              <a:rPr lang="en-US" dirty="0" err="1"/>
              <a:t>df.pdf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929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factors exist that cause a person to be optimistically biased: their desired end state, their cognitive mechanisms, the information they have about themselves versus others, and overall mood.</a:t>
            </a:r>
            <a:r>
              <a:rPr lang="en-US" baseline="30000" dirty="0">
                <a:hlinkClick r:id="rId3"/>
              </a:rPr>
              <a:t>[3</a:t>
            </a:r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Optimism_bias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/questions/88912/optimism-bias-estimates-of-prediction-error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929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factors exist that cause a person to be optimistically biased: their desired end state, their cognitive mechanisms, the information they have about themselves versus others, and overall mood.</a:t>
            </a:r>
            <a:r>
              <a:rPr lang="en-US" baseline="30000" dirty="0">
                <a:hlinkClick r:id="rId3"/>
              </a:rPr>
              <a:t>[3</a:t>
            </a:r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Optimism_bias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/questions/88912/optimism-bias-estimates-of-prediction-error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92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factors exist that cause a person to be optimistically biased: their desired end state, their cognitive mechanisms, the information they have about themselves versus others, and overall mood.</a:t>
            </a:r>
            <a:r>
              <a:rPr lang="en-US" baseline="30000" dirty="0">
                <a:hlinkClick r:id="rId3"/>
              </a:rPr>
              <a:t>[3</a:t>
            </a:r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Optimism_bias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/>
              <a:t>/questions/88912/optimism-bias-estimates-of-prediction-error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92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factors exist that cause a person to be optimistically biased: their desired end state, their cognitive mechanisms, the information they have about themselves versus others, and overall mood.</a:t>
            </a:r>
            <a:r>
              <a:rPr lang="en-US" baseline="30000" dirty="0">
                <a:hlinkClick r:id="rId3"/>
              </a:rPr>
              <a:t>[3</a:t>
            </a:r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Optimism_bias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/>
              <a:t>/questions/88912/optimism-bias-estimates-of-prediction-error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929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factors exist that cause a person to be optimistically biased: their desired end state, their cognitive mechanisms, the information they have about themselves versus others, and overall mood.</a:t>
            </a:r>
            <a:r>
              <a:rPr lang="en-US" baseline="30000" dirty="0">
                <a:hlinkClick r:id="rId3"/>
              </a:rPr>
              <a:t>[3</a:t>
            </a:r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Optimism_bias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/>
              <a:t>/questions/88912/optimism-bias-estimates-of-prediction-error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92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github.com</a:t>
            </a:r>
            <a:r>
              <a:rPr lang="it-IT" dirty="0"/>
              <a:t>/open-</a:t>
            </a:r>
            <a:r>
              <a:rPr lang="it-IT" dirty="0" err="1"/>
              <a:t>dse</a:t>
            </a:r>
            <a:r>
              <a:rPr lang="it-IT" dirty="0"/>
              <a:t>/</a:t>
            </a:r>
            <a:r>
              <a:rPr lang="it-IT" dirty="0" err="1"/>
              <a:t>architect_big_data_solutions_with_spark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7833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Expectation of the Mean-Squared Error for the ML campaign.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From the link above:</a:t>
            </a:r>
          </a:p>
          <a:p>
            <a:r>
              <a:rPr lang="en-US" dirty="0">
                <a:latin typeface="Calibri" charset="0"/>
              </a:rPr>
              <a:t>You can only get generalization through assumptions.</a:t>
            </a:r>
          </a:p>
          <a:p>
            <a:r>
              <a:rPr lang="en-US" dirty="0">
                <a:latin typeface="Calibri" charset="0"/>
              </a:rPr>
              <a:t>Thus in order to minimize the MSE, we need to minimize both</a:t>
            </a:r>
          </a:p>
          <a:p>
            <a:r>
              <a:rPr lang="en-US" dirty="0">
                <a:latin typeface="Calibri" charset="0"/>
              </a:rPr>
              <a:t>the bias and the variance. However, this is not trivial to do this. For instance, just</a:t>
            </a:r>
          </a:p>
          <a:p>
            <a:r>
              <a:rPr lang="en-US" dirty="0">
                <a:latin typeface="Calibri" charset="0"/>
              </a:rPr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dirty="0">
                <a:latin typeface="Calibri" charset="0"/>
              </a:rPr>
              <a:t>always the same, thus the variance would be zero—but the bias of our estimate</a:t>
            </a:r>
          </a:p>
          <a:p>
            <a:r>
              <a:rPr lang="en-US" dirty="0">
                <a:latin typeface="Calibri" charset="0"/>
              </a:rPr>
              <a:t>(i.e., the amount we are off the real function) would be tremendously large. On</a:t>
            </a:r>
          </a:p>
          <a:p>
            <a:r>
              <a:rPr lang="en-US" dirty="0">
                <a:latin typeface="Calibri" charset="0"/>
              </a:rPr>
              <a:t>the other hand, the neural network could perfectly interpolate the training data,</a:t>
            </a:r>
          </a:p>
          <a:p>
            <a:r>
              <a:rPr lang="en-US" dirty="0">
                <a:latin typeface="Calibri" charset="0"/>
              </a:rPr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dirty="0">
                <a:latin typeface="Calibri" charset="0"/>
              </a:rPr>
              <a:t>but the variance term will become equal to the variance of the noise, which may</a:t>
            </a:r>
          </a:p>
          <a:p>
            <a:r>
              <a:rPr lang="en-US" dirty="0">
                <a:latin typeface="Calibri" charset="0"/>
              </a:rPr>
              <a:t>be significant (see also Bishop Chapter 9 and the </a:t>
            </a:r>
            <a:r>
              <a:rPr lang="en-US" dirty="0" err="1">
                <a:latin typeface="Calibri" charset="0"/>
              </a:rPr>
              <a:t>Geman</a:t>
            </a:r>
            <a:r>
              <a:rPr lang="en-US" dirty="0">
                <a:latin typeface="Calibri" charset="0"/>
              </a:rPr>
              <a:t> et al. Paper). In general,</a:t>
            </a:r>
          </a:p>
          <a:p>
            <a:r>
              <a:rPr lang="en-US" dirty="0">
                <a:latin typeface="Calibri" charset="0"/>
              </a:rPr>
              <a:t>finding an optimal bias-variance tradeoff is hard, but acceptable solutions can be</a:t>
            </a:r>
          </a:p>
          <a:p>
            <a:r>
              <a:rPr lang="en-US" dirty="0">
                <a:latin typeface="Calibri" charset="0"/>
              </a:rPr>
              <a:t>found, e.g., by means of cross validation or regularization.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855E03-3049-1041-B0B2-8AEE0ACBEC2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65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46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Bishop’s figure</a:t>
            </a:r>
          </a:p>
          <a:p>
            <a:r>
              <a:rPr lang="en-US" dirty="0"/>
              <a:t>As we increase</a:t>
            </a:r>
            <a:r>
              <a:rPr lang="en-US" baseline="0" dirty="0"/>
              <a:t> the trade-off parameter, we </a:t>
            </a:r>
            <a:r>
              <a:rPr lang="en-US" baseline="0" dirty="0" err="1"/>
              <a:t>overfit</a:t>
            </a:r>
            <a:r>
              <a:rPr lang="en-US" baseline="0" dirty="0"/>
              <a:t> less, so bias goes up and variance goes down.</a:t>
            </a:r>
          </a:p>
          <a:p>
            <a:r>
              <a:rPr lang="en-US" baseline="0" dirty="0"/>
              <a:t>make sure the figure works on the notebook.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38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Mention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Modelling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covering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more </a:t>
            </a:r>
            <a:r>
              <a:rPr lang="it-IT" dirty="0" err="1"/>
              <a:t>details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513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85372" indent="-302066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8265" indent="-241653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91571" indent="-241653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4878" indent="-241653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BADEC8-C537-AB49-9111-5AA94D94678C}" type="slidenum">
              <a:rPr lang="en-US" sz="1300"/>
              <a:pPr eaLnBrk="1" hangingPunct="1"/>
              <a:t>74</a:t>
            </a:fld>
            <a:endParaRPr lang="en-US" sz="13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85372" indent="-302066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8265" indent="-241653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91571" indent="-241653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4878" indent="-241653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D30D2C-2540-534F-9271-0F4126FCBEB9}" type="slidenum">
              <a:rPr lang="en-US" sz="1300"/>
              <a:pPr eaLnBrk="1" hangingPunct="1"/>
              <a:t>82</a:t>
            </a:fld>
            <a:endParaRPr lang="en-US" sz="13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standard </a:t>
            </a:r>
            <a:r>
              <a:rPr lang="en-US" dirty="0">
                <a:hlinkClick r:id="rId3" tooltip="Training set"/>
              </a:rPr>
              <a:t>training set</a:t>
            </a:r>
            <a:r>
              <a:rPr lang="en-US" dirty="0"/>
              <a:t> </a:t>
            </a:r>
            <a:r>
              <a:rPr lang="en-US" dirty="0">
                <a:effectLst/>
              </a:rPr>
              <a:t>D {\</a:t>
            </a:r>
            <a:r>
              <a:rPr lang="en-US" dirty="0" err="1">
                <a:effectLst/>
              </a:rPr>
              <a:t>displaystyle</a:t>
            </a:r>
            <a:r>
              <a:rPr lang="en-US" dirty="0">
                <a:effectLst/>
              </a:rPr>
              <a:t> D} </a:t>
            </a:r>
            <a:r>
              <a:rPr lang="en-US" dirty="0"/>
              <a:t>of size </a:t>
            </a:r>
            <a:r>
              <a:rPr lang="en-US" i="1" dirty="0"/>
              <a:t>n</a:t>
            </a:r>
            <a:r>
              <a:rPr lang="en-US" dirty="0"/>
              <a:t>, bagging generates </a:t>
            </a:r>
            <a:r>
              <a:rPr lang="en-US" i="1" dirty="0"/>
              <a:t>m</a:t>
            </a:r>
            <a:r>
              <a:rPr lang="en-US" dirty="0"/>
              <a:t> new training sets </a:t>
            </a:r>
            <a:r>
              <a:rPr lang="en-US" dirty="0">
                <a:effectLst/>
              </a:rPr>
              <a:t>D 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 {\</a:t>
            </a:r>
            <a:r>
              <a:rPr lang="en-US" dirty="0" err="1">
                <a:effectLst/>
              </a:rPr>
              <a:t>displaystyle</a:t>
            </a:r>
            <a:r>
              <a:rPr lang="en-US" dirty="0">
                <a:effectLst/>
              </a:rPr>
              <a:t> D_{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}} </a:t>
            </a:r>
            <a:r>
              <a:rPr lang="en-US" dirty="0"/>
              <a:t>, each of size </a:t>
            </a:r>
            <a:r>
              <a:rPr lang="en-US" i="1" dirty="0"/>
              <a:t>n′</a:t>
            </a:r>
            <a:r>
              <a:rPr lang="en-US" dirty="0"/>
              <a:t>, by </a:t>
            </a:r>
            <a:r>
              <a:rPr lang="en-US" dirty="0">
                <a:hlinkClick r:id="rId4" tooltip="Sampling (statistics)"/>
              </a:rPr>
              <a:t>sampling</a:t>
            </a:r>
            <a:r>
              <a:rPr lang="en-US" dirty="0"/>
              <a:t> from </a:t>
            </a:r>
            <a:r>
              <a:rPr lang="en-US" i="1" dirty="0"/>
              <a:t>D</a:t>
            </a:r>
            <a:r>
              <a:rPr lang="en-US" dirty="0"/>
              <a:t> </a:t>
            </a:r>
            <a:r>
              <a:rPr lang="en-US" dirty="0">
                <a:hlinkClick r:id="rId5" tooltip="Probability distribution"/>
              </a:rPr>
              <a:t>uniformly</a:t>
            </a:r>
            <a:r>
              <a:rPr lang="en-US" dirty="0"/>
              <a:t> and </a:t>
            </a:r>
            <a:r>
              <a:rPr lang="en-US" dirty="0">
                <a:hlinkClick r:id="rId6" tooltip="Sampling (statistics)"/>
              </a:rPr>
              <a:t>with replacement</a:t>
            </a:r>
            <a:r>
              <a:rPr lang="en-US" dirty="0"/>
              <a:t>. By sampling with replacement, some observations may be repeated in each </a:t>
            </a:r>
            <a:r>
              <a:rPr lang="en-US" dirty="0">
                <a:effectLst/>
              </a:rPr>
              <a:t>D 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 {\</a:t>
            </a:r>
            <a:r>
              <a:rPr lang="en-US" dirty="0" err="1">
                <a:effectLst/>
              </a:rPr>
              <a:t>displaystyle</a:t>
            </a:r>
            <a:r>
              <a:rPr lang="en-US" dirty="0">
                <a:effectLst/>
              </a:rPr>
              <a:t> D_{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}} </a:t>
            </a:r>
            <a:r>
              <a:rPr lang="en-US" dirty="0"/>
              <a:t>. If </a:t>
            </a:r>
            <a:r>
              <a:rPr lang="en-US" i="1" dirty="0"/>
              <a:t>n</a:t>
            </a:r>
            <a:r>
              <a:rPr lang="en-US" i="1" dirty="0">
                <a:hlinkClick r:id="rId7" tooltip="Prime (symbol)"/>
              </a:rPr>
              <a:t>′</a:t>
            </a:r>
            <a:r>
              <a:rPr lang="en-US" dirty="0"/>
              <a:t>=</a:t>
            </a:r>
            <a:r>
              <a:rPr lang="en-US" i="1" dirty="0"/>
              <a:t>n</a:t>
            </a:r>
            <a:r>
              <a:rPr lang="en-US" dirty="0"/>
              <a:t>, then for large </a:t>
            </a:r>
            <a:r>
              <a:rPr lang="en-US" i="1" dirty="0"/>
              <a:t>n</a:t>
            </a:r>
            <a:r>
              <a:rPr lang="en-US" dirty="0"/>
              <a:t> the set </a:t>
            </a:r>
            <a:r>
              <a:rPr lang="en-US" dirty="0">
                <a:effectLst/>
              </a:rPr>
              <a:t>D 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 {\</a:t>
            </a:r>
            <a:r>
              <a:rPr lang="en-US" dirty="0" err="1">
                <a:effectLst/>
              </a:rPr>
              <a:t>displaystyle</a:t>
            </a:r>
            <a:r>
              <a:rPr lang="en-US" dirty="0">
                <a:effectLst/>
              </a:rPr>
              <a:t> D_{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}} </a:t>
            </a:r>
            <a:r>
              <a:rPr lang="en-US" dirty="0"/>
              <a:t>is expected to have the fraction (1 - 1/</a:t>
            </a:r>
            <a:r>
              <a:rPr lang="en-US" i="1" dirty="0">
                <a:hlinkClick r:id="rId8" tooltip="E (mathematical constant)"/>
              </a:rPr>
              <a:t>e</a:t>
            </a:r>
            <a:r>
              <a:rPr lang="en-US" dirty="0"/>
              <a:t>) (≈63.2%) of the unique examples of </a:t>
            </a:r>
            <a:r>
              <a:rPr lang="en-US" i="1" dirty="0"/>
              <a:t>D</a:t>
            </a:r>
            <a:r>
              <a:rPr lang="en-US" dirty="0"/>
              <a:t>, the rest being duplicates.</a:t>
            </a:r>
            <a:r>
              <a:rPr lang="en-US" baseline="30000" dirty="0">
                <a:hlinkClick r:id="rId9"/>
              </a:rPr>
              <a:t>[1]</a:t>
            </a:r>
            <a:r>
              <a:rPr lang="en-US" dirty="0"/>
              <a:t> This kind of sample is known as a </a:t>
            </a:r>
            <a:r>
              <a:rPr lang="en-US" dirty="0">
                <a:hlinkClick r:id="rId10" tooltip="Bootstrap (statistics)"/>
              </a:rPr>
              <a:t>bootstrap</a:t>
            </a:r>
            <a:r>
              <a:rPr lang="en-US" dirty="0"/>
              <a:t> sample. The </a:t>
            </a:r>
            <a:r>
              <a:rPr lang="en-US" i="1" dirty="0"/>
              <a:t>m</a:t>
            </a:r>
            <a:r>
              <a:rPr lang="en-US" dirty="0"/>
              <a:t> models are fitted using the above </a:t>
            </a:r>
            <a:r>
              <a:rPr lang="en-US" i="1" dirty="0"/>
              <a:t>m</a:t>
            </a:r>
            <a:r>
              <a:rPr lang="en-US" dirty="0"/>
              <a:t> bootstrap samples and combined by averaging the output (for regression) or voting (for classification).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Bootstrapping - In </a:t>
            </a:r>
            <a:r>
              <a:rPr lang="en-US" dirty="0">
                <a:hlinkClick r:id="rId11" tooltip="Statistics"/>
              </a:rPr>
              <a:t>statistics</a:t>
            </a:r>
            <a:r>
              <a:rPr lang="en-US" dirty="0"/>
              <a:t>, </a:t>
            </a:r>
            <a:r>
              <a:rPr lang="en-US" b="1" dirty="0"/>
              <a:t>bootstrapping</a:t>
            </a:r>
            <a:r>
              <a:rPr lang="en-US" dirty="0"/>
              <a:t> is any test or metric that relies on </a:t>
            </a:r>
            <a:r>
              <a:rPr lang="en-US" dirty="0">
                <a:hlinkClick r:id="rId6" tooltip="Sampling (statistics)"/>
              </a:rPr>
              <a:t>random sampling with replacement</a:t>
            </a:r>
            <a:r>
              <a:rPr lang="en-US" dirty="0"/>
              <a:t>. Bootstrapping is the practice of estimating properties of an </a:t>
            </a:r>
            <a:r>
              <a:rPr lang="en-US" dirty="0">
                <a:hlinkClick r:id="rId12" tooltip="Estimator"/>
              </a:rPr>
              <a:t>estimator</a:t>
            </a:r>
            <a:r>
              <a:rPr lang="en-US" dirty="0"/>
              <a:t> (such as its </a:t>
            </a:r>
            <a:r>
              <a:rPr lang="en-US" dirty="0">
                <a:hlinkClick r:id="rId13" tooltip="Variance"/>
              </a:rPr>
              <a:t>variance</a:t>
            </a:r>
            <a:r>
              <a:rPr lang="en-US" dirty="0"/>
              <a:t>) by measuring those properties when sampling from an approximating distribution.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3F4AB-0FCB-4D40-B8BF-2B681A09E7BF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673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You can only get generalization through assumptions.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972746-73E9-974E-9DC7-F42B6311F628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90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You can only get generalization through assumptions.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972746-73E9-974E-9DC7-F42B6311F628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91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You can only get generalization through assumptions.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972746-73E9-974E-9DC7-F42B6311F628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92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829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D21033E-C5E2-9645-B7AB-CFDBE64A3033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A4745B1-C472-A145-AA81-A3E38A6E9E86}" type="slidenum">
              <a:rPr lang="en-US" sz="1300"/>
              <a:pPr eaLnBrk="1" hangingPunct="1"/>
              <a:t>93</a:t>
            </a:fld>
            <a:endParaRPr lang="en-US"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5B8487-B862-1C42-9635-0CF35EC58F93}" type="slidenum">
              <a:rPr lang="en-US" sz="1300"/>
              <a:pPr eaLnBrk="1" hangingPunct="1"/>
              <a:t>94</a:t>
            </a:fld>
            <a:endParaRPr lang="en-US" sz="13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22B610-243D-6E40-B21E-CFF17331AD52}" type="slidenum">
              <a:rPr lang="en-US" sz="1300"/>
              <a:pPr eaLnBrk="1" hangingPunct="1"/>
              <a:t>95</a:t>
            </a:fld>
            <a:endParaRPr lang="en-US" sz="13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5BF1E6-0017-5142-BAF7-1F2E268A9458}" type="slidenum">
              <a:rPr lang="en-US" sz="1300"/>
              <a:pPr eaLnBrk="1" hangingPunct="1"/>
              <a:t>96</a:t>
            </a:fld>
            <a:endParaRPr lang="en-US" sz="13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2C8C78-AE38-1A4C-A0A8-7D5F2E139073}" type="slidenum">
              <a:rPr lang="en-US" sz="1300"/>
              <a:pPr eaLnBrk="1" hangingPunct="1"/>
              <a:t>97</a:t>
            </a:fld>
            <a:endParaRPr lang="en-US" sz="13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504955-747B-C14D-BB64-FD253714E6E1}" type="slidenum">
              <a:rPr lang="en-US" sz="1300"/>
              <a:pPr eaLnBrk="1" hangingPunct="1"/>
              <a:t>98</a:t>
            </a:fld>
            <a:endParaRPr lang="en-US" sz="13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average difference</a:t>
            </a:r>
            <a:r>
              <a:rPr lang="en-US" baseline="0" dirty="0"/>
              <a:t> over datasets, </a:t>
            </a:r>
            <a:r>
              <a:rPr lang="en-US" dirty="0"/>
              <a:t> between training error and average</a:t>
            </a:r>
            <a:r>
              <a:rPr lang="en-US" baseline="0" dirty="0"/>
              <a:t> generalization error.</a:t>
            </a:r>
          </a:p>
          <a:p>
            <a:endParaRPr lang="en-US" baseline="0" dirty="0"/>
          </a:p>
          <a:p>
            <a:r>
              <a:rPr lang="en-US" dirty="0"/>
              <a:t>https://</a:t>
            </a:r>
            <a:r>
              <a:rPr lang="en-US" dirty="0" err="1"/>
              <a:t>www.disei.unifi.it</a:t>
            </a:r>
            <a:r>
              <a:rPr lang="en-US" dirty="0"/>
              <a:t>/upload/sub/</a:t>
            </a:r>
            <a:r>
              <a:rPr lang="en-US" dirty="0" err="1"/>
              <a:t>pubblicazioni</a:t>
            </a:r>
            <a:r>
              <a:rPr lang="en-US" dirty="0"/>
              <a:t>/</a:t>
            </a:r>
            <a:r>
              <a:rPr lang="en-US" dirty="0" err="1"/>
              <a:t>repec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/wp02_2017.pdf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90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in Bishop; see </a:t>
            </a:r>
            <a:r>
              <a:rPr lang="en-US" dirty="0" err="1"/>
              <a:t>Duda</a:t>
            </a:r>
            <a:r>
              <a:rPr lang="en-US" dirty="0"/>
              <a:t> and Hart)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3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The simpler classifier or regularization could increase bias and lead to more error.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/>
              <a:t>it adds a </a:t>
            </a:r>
            <a:r>
              <a:rPr lang="en-US" i="1" dirty="0"/>
              <a:t>regularization</a:t>
            </a:r>
            <a:r>
              <a:rPr lang="en-US" dirty="0"/>
              <a:t> </a:t>
            </a:r>
            <a:r>
              <a:rPr lang="en-US" i="1" dirty="0"/>
              <a:t>term</a:t>
            </a:r>
            <a:r>
              <a:rPr lang="en-US" dirty="0"/>
              <a:t> in order to prevent the coefficients to fit so perfectly to </a:t>
            </a:r>
            <a:r>
              <a:rPr lang="en-US" dirty="0" err="1"/>
              <a:t>overfit</a:t>
            </a:r>
            <a:r>
              <a:rPr lang="en-US" dirty="0"/>
              <a:t>. The difference between the L1 and L2 is just that L2 is the sum of the square of the weights, while L1 is just the sum of the weights.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http://</a:t>
            </a:r>
            <a:r>
              <a:rPr lang="en-US" dirty="0" err="1">
                <a:latin typeface="Calibri" charset="0"/>
              </a:rPr>
              <a:t>www.chioka.in</a:t>
            </a:r>
            <a:r>
              <a:rPr lang="en-US" dirty="0">
                <a:latin typeface="Calibri" charset="0"/>
              </a:rPr>
              <a:t>/differences-between-l1-and-l2-as-loss-function-and-regularization/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6B5451A-2B71-D248-9B50-90F182C2744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101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B9151D-DC8B-624C-92E2-BBC494BDCCDC}" type="slidenum">
              <a:rPr lang="en-US" sz="1300"/>
              <a:pPr eaLnBrk="1" hangingPunct="1"/>
              <a:t>45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A4745B1-C472-A145-AA81-A3E38A6E9E86}" type="slidenum">
              <a:rPr lang="en-US" sz="1300"/>
              <a:pPr eaLnBrk="1" hangingPunct="1"/>
              <a:t>46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</a:t>
            </a:r>
            <a:r>
              <a:rPr lang="en-US" baseline="0" dirty="0"/>
              <a:t> a classifier may involve setting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6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B1ECD68-FC33-0A42-A9FC-64B962304B23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http://www.aiaccess.net/English/Glossaries/GlosMod/e_gm_bias_variance.htm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6DC6AD8-7E69-DC45-9CED-3DD09F40FAD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E7C63-45E8-3348-B2F7-0B0BBCE77AB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8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1676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59436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noProof="0"/>
              <a:t>Click to edit Master title style</a:t>
            </a:r>
            <a:endParaRPr lang="en-US" noProof="0"/>
          </a:p>
        </p:txBody>
      </p:sp>
      <p:sp>
        <p:nvSpPr>
          <p:cNvPr id="251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914400"/>
          </a:xfrm>
        </p:spPr>
        <p:txBody>
          <a:bodyPr/>
          <a:lstStyle>
            <a:lvl1pPr marL="0" indent="0" algn="ctr">
              <a:buFont typeface="Wingdings" charset="0"/>
              <a:buNone/>
              <a:defRPr sz="18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 lvl="0"/>
            <a:r>
              <a:rPr lang="it-IT" noProof="0"/>
              <a:t>Click to edit Master subtitle style</a:t>
            </a:r>
            <a:endParaRPr lang="en-US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15963" y="6248400"/>
            <a:ext cx="7739062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5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DD7B5FF6-491A-964E-93AB-D57DBC5C53F8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2634852D-7B20-6846-A279-78A029B7513C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699C865C-6739-4A42-AD40-FB1D738BA4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895494A3-4942-E847-9882-292A17426E8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42321" y="115888"/>
            <a:ext cx="567848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38250"/>
            <a:ext cx="77724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37300"/>
            <a:ext cx="3360738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6988" y="6337300"/>
            <a:ext cx="3359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  <p:sp>
        <p:nvSpPr>
          <p:cNvPr id="250888" name="Line 8"/>
          <p:cNvSpPr>
            <a:spLocks noChangeShapeType="1"/>
          </p:cNvSpPr>
          <p:nvPr/>
        </p:nvSpPr>
        <p:spPr bwMode="auto">
          <a:xfrm>
            <a:off x="685800" y="6248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0889" name="Line 9"/>
          <p:cNvSpPr>
            <a:spLocks noChangeShapeType="1"/>
          </p:cNvSpPr>
          <p:nvPr/>
        </p:nvSpPr>
        <p:spPr bwMode="auto">
          <a:xfrm>
            <a:off x="685800" y="10541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4252" y="0"/>
            <a:ext cx="2559748" cy="954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60000"/>
        <a:buFont typeface="Wingdings" charset="0"/>
        <a:buBlip>
          <a:blip r:embed="rId13"/>
        </a:buBlip>
        <a:defRPr sz="2400">
          <a:solidFill>
            <a:schemeClr val="tx2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4"/>
        </a:buBlip>
        <a:defRPr sz="22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5"/>
        </a:buBlip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.ed.ac.uk/teaching/courses/mlsc/Notes/Lecture4/BiasVariance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250" y="1975168"/>
            <a:ext cx="6889749" cy="1143000"/>
          </a:xfrm>
        </p:spPr>
        <p:txBody>
          <a:bodyPr/>
          <a:lstStyle/>
          <a:p>
            <a:r>
              <a:rPr lang="en-CA" dirty="0"/>
              <a:t>Dealing with Generalization, Bias-Variance Trade-Off &amp; The EMSE Equation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Damian A. Tamburri, Ph.D.</a:t>
            </a:r>
          </a:p>
        </p:txBody>
      </p:sp>
    </p:spTree>
    <p:extLst>
      <p:ext uri="{BB962C8B-B14F-4D97-AF65-F5344CB8AC3E}">
        <p14:creationId xmlns:p14="http://schemas.microsoft.com/office/powerpoint/2010/main" val="445316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375" y="5508625"/>
            <a:ext cx="610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Decision-tree learning... Step 1 - Start randomly</a:t>
            </a:r>
          </a:p>
        </p:txBody>
      </p:sp>
      <p:sp>
        <p:nvSpPr>
          <p:cNvPr id="7" name="Multiply 6"/>
          <p:cNvSpPr/>
          <p:nvPr/>
        </p:nvSpPr>
        <p:spPr bwMode="auto">
          <a:xfrm>
            <a:off x="8350250" y="4191000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645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 3.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2413000"/>
          </a:xfrm>
        </p:spPr>
        <p:txBody>
          <a:bodyPr/>
          <a:lstStyle/>
          <a:p>
            <a:r>
              <a:rPr lang="en-US" dirty="0"/>
              <a:t>Can do bias-variance analysis for classifiers as well.</a:t>
            </a:r>
          </a:p>
          <a:p>
            <a:endParaRPr lang="en-US" dirty="0"/>
          </a:p>
          <a:p>
            <a:r>
              <a:rPr lang="en-US" dirty="0"/>
              <a:t>General principle: variance dominates bias.</a:t>
            </a:r>
          </a:p>
          <a:p>
            <a:pPr lvl="1"/>
            <a:r>
              <a:rPr lang="en-US" dirty="0"/>
              <a:t>Very roughly, this is because we only need to make a discrete decision rather than get an exact value.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Presentation Title At Venue</a:t>
            </a:r>
          </a:p>
        </p:txBody>
      </p:sp>
    </p:spTree>
    <p:extLst>
      <p:ext uri="{BB962C8B-B14F-4D97-AF65-F5344CB8AC3E}">
        <p14:creationId xmlns:p14="http://schemas.microsoft.com/office/powerpoint/2010/main" val="17227425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88221" y="115888"/>
            <a:ext cx="5678488" cy="8382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Conclusions &amp; Rules of thumb: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How to reduce variance?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8293100" cy="4781550"/>
          </a:xfrm>
        </p:spPr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b="1" dirty="0">
                <a:latin typeface="Calibri" charset="0"/>
              </a:rPr>
              <a:t>Choose a simpler classifier first</a:t>
            </a:r>
            <a:r>
              <a:rPr lang="en-US" dirty="0">
                <a:latin typeface="Calibri" charset="0"/>
              </a:rPr>
              <a:t> </a:t>
            </a:r>
            <a:r>
              <a:rPr lang="mr-IN" dirty="0">
                <a:latin typeface="Calibri" charset="0"/>
              </a:rPr>
              <a:t>–</a:t>
            </a:r>
            <a:r>
              <a:rPr lang="en-US" dirty="0">
                <a:latin typeface="Calibri" charset="0"/>
              </a:rPr>
              <a:t> </a:t>
            </a:r>
            <a:r>
              <a:rPr lang="en-US" sz="2000" dirty="0">
                <a:latin typeface="Trebuchet MS"/>
                <a:cs typeface="Trebuchet MS"/>
              </a:rPr>
              <a:t>starting from a simple classifier will make sure you gradually understand yourself the features that need detection and how to address them;</a:t>
            </a:r>
          </a:p>
          <a:p>
            <a:endParaRPr lang="en-US" dirty="0">
              <a:latin typeface="Calibri" charset="0"/>
            </a:endParaRPr>
          </a:p>
          <a:p>
            <a:r>
              <a:rPr lang="en-US" b="1" dirty="0">
                <a:latin typeface="Calibri" charset="0"/>
              </a:rPr>
              <a:t>Regularize the parameters</a:t>
            </a:r>
            <a:r>
              <a:rPr lang="en-US" dirty="0">
                <a:latin typeface="Calibri" charset="0"/>
              </a:rPr>
              <a:t> - </a:t>
            </a:r>
            <a:r>
              <a:rPr lang="en-US" sz="2000" dirty="0">
                <a:latin typeface="Trebuchet MS"/>
                <a:cs typeface="Trebuchet MS"/>
              </a:rPr>
              <a:t>reduce the variance of the estimator by simplifying it; use something that will increase </a:t>
            </a:r>
            <a:r>
              <a:rPr lang="en-US" sz="2000">
                <a:latin typeface="Trebuchet MS"/>
                <a:cs typeface="Trebuchet MS"/>
              </a:rPr>
              <a:t>the bias </a:t>
            </a:r>
            <a:r>
              <a:rPr lang="en-US" sz="2000" dirty="0">
                <a:latin typeface="Trebuchet MS"/>
                <a:cs typeface="Trebuchet MS"/>
              </a:rPr>
              <a:t>in such a way that the expected error decreases</a:t>
            </a:r>
            <a:r>
              <a:rPr lang="mr-IN" sz="2000" dirty="0">
                <a:latin typeface="Trebuchet MS"/>
                <a:cs typeface="Trebuchet MS"/>
              </a:rPr>
              <a:t>…</a:t>
            </a:r>
            <a:r>
              <a:rPr lang="it-IT" sz="2000" dirty="0">
                <a:latin typeface="Trebuchet MS"/>
                <a:cs typeface="Trebuchet MS"/>
              </a:rPr>
              <a:t> e.g., by </a:t>
            </a:r>
            <a:r>
              <a:rPr lang="en-US" sz="2000" dirty="0"/>
              <a:t>adding a </a:t>
            </a:r>
            <a:r>
              <a:rPr lang="en-US" sz="2000" i="1" dirty="0"/>
              <a:t>regularization</a:t>
            </a:r>
            <a:r>
              <a:rPr lang="en-US" sz="2000" dirty="0"/>
              <a:t> </a:t>
            </a:r>
            <a:r>
              <a:rPr lang="en-US" sz="2000" i="1" dirty="0"/>
              <a:t>term</a:t>
            </a:r>
            <a:r>
              <a:rPr lang="en-US" sz="2000" dirty="0"/>
              <a:t> to prevent coefficients to fit so perfectly and </a:t>
            </a:r>
            <a:r>
              <a:rPr lang="en-US" sz="2000" dirty="0" err="1"/>
              <a:t>overfit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b="1" dirty="0">
                <a:latin typeface="Calibri" charset="0"/>
              </a:rPr>
              <a:t>Get more training data </a:t>
            </a:r>
            <a:r>
              <a:rPr lang="mr-IN" dirty="0">
                <a:latin typeface="Calibri" charset="0"/>
              </a:rPr>
              <a:t>–</a:t>
            </a:r>
            <a:r>
              <a:rPr lang="en-US" dirty="0">
                <a:latin typeface="Trebuchet MS"/>
                <a:cs typeface="Trebuchet MS"/>
              </a:rPr>
              <a:t> </a:t>
            </a:r>
            <a:r>
              <a:rPr lang="en-US" sz="2000" dirty="0">
                <a:latin typeface="Trebuchet MS"/>
                <a:cs typeface="Trebuchet MS"/>
              </a:rPr>
              <a:t>e.g., choose different sampling strategy, adopt multiple samplings and compare, use CV</a:t>
            </a:r>
            <a:r>
              <a:rPr lang="mr-IN" sz="2000" dirty="0">
                <a:latin typeface="Trebuchet MS"/>
                <a:cs typeface="Trebuchet MS"/>
              </a:rPr>
              <a:t>…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59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821" y="115888"/>
            <a:ext cx="5678488" cy="838200"/>
          </a:xfrm>
        </p:spPr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Thanks!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102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837238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0897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More detail on bias-variance and bagging for classification</a:t>
            </a:r>
          </a:p>
        </p:txBody>
      </p:sp>
      <p:sp>
        <p:nvSpPr>
          <p:cNvPr id="47107" name="TextBox 4"/>
          <p:cNvSpPr txBox="1">
            <a:spLocks noChangeArrowheads="1"/>
          </p:cNvSpPr>
          <p:nvPr/>
        </p:nvSpPr>
        <p:spPr bwMode="auto">
          <a:xfrm>
            <a:off x="5486400" y="6172200"/>
            <a:ext cx="33512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Thanks Tom Dietterich MLSS 2014</a:t>
            </a:r>
          </a:p>
        </p:txBody>
      </p:sp>
    </p:spTree>
    <p:extLst>
      <p:ext uri="{BB962C8B-B14F-4D97-AF65-F5344CB8AC3E}">
        <p14:creationId xmlns:p14="http://schemas.microsoft.com/office/powerpoint/2010/main" val="39985903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" y="-53975"/>
            <a:ext cx="8153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A generalization of bias-variance decomposition to other loss functions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54102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ja-JP" altLang="en-US" sz="2400">
                <a:latin typeface="Arial" charset="0"/>
              </a:rPr>
              <a:t>“</a:t>
            </a:r>
            <a:r>
              <a:rPr lang="en-US" altLang="ja-JP" sz="2400">
                <a:latin typeface="Arial" charset="0"/>
              </a:rPr>
              <a:t>Arbitrary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altLang="ja-JP" sz="2400">
                <a:latin typeface="Arial" charset="0"/>
              </a:rPr>
              <a:t> real-valued loss </a:t>
            </a:r>
            <a:r>
              <a:rPr lang="en-US" altLang="ja-JP" sz="2400" i="1">
                <a:latin typeface="Arial" charset="0"/>
              </a:rPr>
              <a:t>L(y,y’) </a:t>
            </a:r>
            <a:endParaRPr lang="en-US" altLang="ja-JP" sz="240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  <a:ea typeface="ＭＳ Ｐゴシック" charset="0"/>
              </a:rPr>
              <a:t>But L(y,y</a:t>
            </a:r>
            <a:r>
              <a:rPr lang="ja-JP" altLang="en-US" sz="2000">
                <a:latin typeface="Arial" charset="0"/>
                <a:ea typeface="ＭＳ Ｐゴシック" charset="0"/>
              </a:rPr>
              <a:t>’</a:t>
            </a:r>
            <a:r>
              <a:rPr lang="en-US" altLang="ja-JP" sz="2000">
                <a:latin typeface="Arial" charset="0"/>
                <a:ea typeface="ＭＳ Ｐゴシック" charset="0"/>
              </a:rPr>
              <a:t>)=L(y</a:t>
            </a:r>
            <a:r>
              <a:rPr lang="ja-JP" altLang="en-US" sz="2000">
                <a:latin typeface="Arial" charset="0"/>
                <a:ea typeface="ＭＳ Ｐゴシック" charset="0"/>
              </a:rPr>
              <a:t>’</a:t>
            </a:r>
            <a:r>
              <a:rPr lang="en-US" altLang="ja-JP" sz="2000">
                <a:latin typeface="Arial" charset="0"/>
                <a:ea typeface="ＭＳ Ｐゴシック" charset="0"/>
              </a:rPr>
              <a:t>,y), L(y,y)=0,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  <a:ea typeface="ＭＳ Ｐゴシック" charset="0"/>
              </a:rPr>
              <a:t>and L(y,y</a:t>
            </a:r>
            <a:r>
              <a:rPr lang="ja-JP" altLang="en-US" sz="2000">
                <a:latin typeface="Arial" charset="0"/>
                <a:ea typeface="ＭＳ Ｐゴシック" charset="0"/>
              </a:rPr>
              <a:t>’</a:t>
            </a:r>
            <a:r>
              <a:rPr lang="en-US" altLang="ja-JP" sz="2000">
                <a:latin typeface="Arial" charset="0"/>
                <a:ea typeface="ＭＳ Ｐゴシック" charset="0"/>
              </a:rPr>
              <a:t>)!=0 if y!=y</a:t>
            </a:r>
            <a:r>
              <a:rPr lang="ja-JP" altLang="en-US" sz="2000">
                <a:latin typeface="Arial" charset="0"/>
                <a:ea typeface="ＭＳ Ｐゴシック" charset="0"/>
              </a:rPr>
              <a:t>’</a:t>
            </a:r>
            <a:endParaRPr lang="en-US" altLang="ja-JP" sz="20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Define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altLang="ja-JP" sz="2400">
                <a:latin typeface="Arial" charset="0"/>
              </a:rPr>
              <a:t>optimal prediction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altLang="ja-JP" sz="2400">
                <a:latin typeface="Arial" charset="0"/>
              </a:rPr>
              <a:t>: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i="1">
                <a:latin typeface="Arial" charset="0"/>
                <a:ea typeface="ＭＳ Ｐゴシック" charset="0"/>
              </a:rPr>
              <a:t>y* = argmin </a:t>
            </a:r>
            <a:r>
              <a:rPr lang="en-US" sz="2000" i="1" baseline="-25000">
                <a:latin typeface="Arial" charset="0"/>
                <a:ea typeface="ＭＳ Ｐゴシック" charset="0"/>
              </a:rPr>
              <a:t>y</a:t>
            </a:r>
            <a:r>
              <a:rPr lang="ja-JP" altLang="en-US" sz="2000" i="1" baseline="-25000">
                <a:latin typeface="Arial" charset="0"/>
                <a:ea typeface="ＭＳ Ｐゴシック" charset="0"/>
              </a:rPr>
              <a:t>’</a:t>
            </a:r>
            <a:r>
              <a:rPr lang="en-US" altLang="ja-JP" sz="2000" i="1">
                <a:latin typeface="Arial" charset="0"/>
                <a:ea typeface="ＭＳ Ｐゴシック" charset="0"/>
              </a:rPr>
              <a:t> L(t,y</a:t>
            </a:r>
            <a:r>
              <a:rPr lang="ja-JP" altLang="en-US" sz="2000" i="1">
                <a:latin typeface="Arial" charset="0"/>
                <a:ea typeface="ＭＳ Ｐゴシック" charset="0"/>
              </a:rPr>
              <a:t>’</a:t>
            </a:r>
            <a:r>
              <a:rPr lang="en-US" altLang="ja-JP" sz="2000" i="1">
                <a:latin typeface="Arial" charset="0"/>
                <a:ea typeface="ＭＳ Ｐゴシック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Define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altLang="ja-JP" sz="2400">
                <a:latin typeface="Arial" charset="0"/>
              </a:rPr>
              <a:t>main prediction of learner</a:t>
            </a:r>
            <a:r>
              <a:rPr lang="ja-JP" altLang="en-US" sz="2400">
                <a:latin typeface="Arial" charset="0"/>
              </a:rPr>
              <a:t>”</a:t>
            </a:r>
            <a:endParaRPr lang="en-US" altLang="ja-JP" sz="240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i="1">
                <a:latin typeface="Arial" charset="0"/>
                <a:ea typeface="ＭＳ Ｐゴシック" charset="0"/>
              </a:rPr>
              <a:t>y</a:t>
            </a:r>
            <a:r>
              <a:rPr lang="en-US" sz="2000" i="1" baseline="-25000">
                <a:latin typeface="Arial" charset="0"/>
                <a:ea typeface="ＭＳ Ｐゴシック" charset="0"/>
              </a:rPr>
              <a:t>m</a:t>
            </a:r>
            <a:r>
              <a:rPr lang="en-US" sz="2000" i="1">
                <a:latin typeface="Arial" charset="0"/>
                <a:ea typeface="ＭＳ Ｐゴシック" charset="0"/>
              </a:rPr>
              <a:t>=y</a:t>
            </a:r>
            <a:r>
              <a:rPr lang="en-US" sz="2000" i="1" baseline="-25000">
                <a:latin typeface="Arial" charset="0"/>
                <a:ea typeface="ＭＳ Ｐゴシック" charset="0"/>
              </a:rPr>
              <a:t>m,D</a:t>
            </a:r>
            <a:r>
              <a:rPr lang="en-US" sz="2000">
                <a:latin typeface="Arial" charset="0"/>
                <a:ea typeface="ＭＳ Ｐゴシック" charset="0"/>
              </a:rPr>
              <a:t> = </a:t>
            </a:r>
            <a:r>
              <a:rPr lang="en-US" sz="2000" i="1">
                <a:latin typeface="Arial" charset="0"/>
                <a:ea typeface="ＭＳ Ｐゴシック" charset="0"/>
              </a:rPr>
              <a:t>argmin </a:t>
            </a:r>
            <a:r>
              <a:rPr lang="en-US" sz="2000" i="1" baseline="-25000">
                <a:latin typeface="Arial" charset="0"/>
                <a:ea typeface="ＭＳ Ｐゴシック" charset="0"/>
              </a:rPr>
              <a:t>y</a:t>
            </a:r>
            <a:r>
              <a:rPr lang="ja-JP" altLang="en-US" sz="2000" i="1" baseline="-25000">
                <a:latin typeface="Arial" charset="0"/>
                <a:ea typeface="ＭＳ Ｐゴシック" charset="0"/>
              </a:rPr>
              <a:t>’</a:t>
            </a:r>
            <a:r>
              <a:rPr lang="en-US" altLang="ja-JP" sz="2000" i="1">
                <a:latin typeface="Arial" charset="0"/>
                <a:ea typeface="ＭＳ Ｐゴシック" charset="0"/>
              </a:rPr>
              <a:t> E</a:t>
            </a:r>
            <a:r>
              <a:rPr lang="en-US" altLang="ja-JP" sz="2000" i="1" baseline="-25000">
                <a:latin typeface="Arial" charset="0"/>
                <a:ea typeface="ＭＳ Ｐゴシック" charset="0"/>
              </a:rPr>
              <a:t>D</a:t>
            </a:r>
            <a:r>
              <a:rPr lang="en-US" altLang="ja-JP" sz="2000" i="1">
                <a:latin typeface="Arial" charset="0"/>
                <a:ea typeface="ＭＳ Ｐゴシック" charset="0"/>
              </a:rPr>
              <a:t>{L(y,y</a:t>
            </a:r>
            <a:r>
              <a:rPr lang="ja-JP" altLang="en-US" sz="2000" i="1">
                <a:latin typeface="Arial" charset="0"/>
                <a:ea typeface="ＭＳ Ｐゴシック" charset="0"/>
              </a:rPr>
              <a:t>’</a:t>
            </a:r>
            <a:r>
              <a:rPr lang="en-US" altLang="ja-JP" sz="2000" i="1">
                <a:latin typeface="Arial" charset="0"/>
                <a:ea typeface="ＭＳ Ｐゴシック" charset="0"/>
              </a:rPr>
              <a:t>)}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Define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altLang="ja-JP" sz="2400">
                <a:latin typeface="Arial" charset="0"/>
              </a:rPr>
              <a:t>bias of learner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altLang="ja-JP" sz="2400">
                <a:latin typeface="Arial" charset="0"/>
              </a:rPr>
              <a:t>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i="1">
                <a:latin typeface="Arial" charset="0"/>
                <a:ea typeface="ＭＳ Ｐゴシック" charset="0"/>
              </a:rPr>
              <a:t>Bias(x)=L(y*,y</a:t>
            </a:r>
            <a:r>
              <a:rPr lang="en-US" sz="2000" i="1" baseline="-25000">
                <a:latin typeface="Arial" charset="0"/>
                <a:ea typeface="ＭＳ Ｐゴシック" charset="0"/>
              </a:rPr>
              <a:t>m</a:t>
            </a:r>
            <a:r>
              <a:rPr lang="en-US" sz="2000" i="1">
                <a:latin typeface="Arial" charset="0"/>
                <a:ea typeface="ＭＳ Ｐゴシック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Define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altLang="ja-JP" sz="2400">
                <a:latin typeface="Arial" charset="0"/>
              </a:rPr>
              <a:t>variance of learner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altLang="ja-JP" sz="2400">
                <a:latin typeface="Arial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i="1">
                <a:latin typeface="Arial" charset="0"/>
                <a:ea typeface="ＭＳ Ｐゴシック" charset="0"/>
              </a:rPr>
              <a:t>Var(x)=E</a:t>
            </a:r>
            <a:r>
              <a:rPr lang="en-US" sz="2000" i="1" baseline="-25000">
                <a:latin typeface="Arial" charset="0"/>
                <a:ea typeface="ＭＳ Ｐゴシック" charset="0"/>
              </a:rPr>
              <a:t>D</a:t>
            </a:r>
            <a:r>
              <a:rPr lang="en-US" sz="2000" i="1">
                <a:latin typeface="Arial" charset="0"/>
                <a:ea typeface="ＭＳ Ｐゴシック" charset="0"/>
              </a:rPr>
              <a:t>[L(y</a:t>
            </a:r>
            <a:r>
              <a:rPr lang="en-US" sz="2000" i="1" baseline="-25000">
                <a:latin typeface="Arial" charset="0"/>
                <a:ea typeface="ＭＳ Ｐゴシック" charset="0"/>
              </a:rPr>
              <a:t>m</a:t>
            </a:r>
            <a:r>
              <a:rPr lang="en-US" sz="2000" i="1">
                <a:latin typeface="Arial" charset="0"/>
                <a:ea typeface="ＭＳ Ｐゴシック" charset="0"/>
              </a:rPr>
              <a:t>,y)]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Define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altLang="ja-JP" sz="2400">
                <a:latin typeface="Arial" charset="0"/>
              </a:rPr>
              <a:t>noise for x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altLang="ja-JP" sz="2400">
                <a:latin typeface="Arial" charset="0"/>
              </a:rPr>
              <a:t>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i="1">
                <a:latin typeface="Arial" charset="0"/>
                <a:ea typeface="ＭＳ Ｐゴシック" charset="0"/>
              </a:rPr>
              <a:t>N(x) = E</a:t>
            </a:r>
            <a:r>
              <a:rPr lang="en-US" sz="2000" i="1" baseline="-25000">
                <a:latin typeface="Arial" charset="0"/>
                <a:ea typeface="ＭＳ Ｐゴシック" charset="0"/>
              </a:rPr>
              <a:t>t</a:t>
            </a:r>
            <a:r>
              <a:rPr lang="en-US" sz="2000" i="1">
                <a:latin typeface="Arial" charset="0"/>
                <a:ea typeface="ＭＳ Ｐゴシック" charset="0"/>
              </a:rPr>
              <a:t>[L(t,y*)]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5219700" y="1524000"/>
            <a:ext cx="3886200" cy="157003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/>
              <a:t>Claim: </a:t>
            </a:r>
          </a:p>
          <a:p>
            <a:pPr eaLnBrk="1" hangingPunct="1">
              <a:defRPr/>
            </a:pPr>
            <a:r>
              <a:rPr lang="en-US" sz="1800" i="1"/>
              <a:t>E</a:t>
            </a:r>
            <a:r>
              <a:rPr lang="en-US" sz="1800" i="1" baseline="-25000"/>
              <a:t>D,t</a:t>
            </a:r>
            <a:r>
              <a:rPr lang="en-US" sz="1800" i="1"/>
              <a:t>[L(t,y) = c</a:t>
            </a:r>
            <a:r>
              <a:rPr lang="en-US" sz="1800" i="1" baseline="-25000"/>
              <a:t>1</a:t>
            </a:r>
            <a:r>
              <a:rPr lang="en-US" sz="1800" i="1"/>
              <a:t>N(x)+Bias(x)+c</a:t>
            </a:r>
            <a:r>
              <a:rPr lang="en-US" sz="1800" i="1" baseline="-25000"/>
              <a:t>2</a:t>
            </a:r>
            <a:r>
              <a:rPr lang="en-US" sz="1800" i="1"/>
              <a:t>Var(x)</a:t>
            </a:r>
          </a:p>
          <a:p>
            <a:pPr eaLnBrk="1" hangingPunct="1">
              <a:defRPr/>
            </a:pPr>
            <a:r>
              <a:rPr lang="en-US" sz="1800"/>
              <a:t>where</a:t>
            </a:r>
            <a:r>
              <a:rPr lang="en-US" sz="1800" i="1"/>
              <a:t> </a:t>
            </a:r>
          </a:p>
          <a:p>
            <a:pPr eaLnBrk="1" hangingPunct="1">
              <a:defRPr/>
            </a:pPr>
            <a:r>
              <a:rPr lang="en-US" sz="1800" i="1"/>
              <a:t>c</a:t>
            </a:r>
            <a:r>
              <a:rPr lang="en-US" sz="1800" i="1" baseline="-25000"/>
              <a:t>1</a:t>
            </a:r>
            <a:r>
              <a:rPr lang="en-US" sz="1800" i="1"/>
              <a:t>=Pr</a:t>
            </a:r>
            <a:r>
              <a:rPr lang="en-US" sz="1800" i="1" baseline="-25000"/>
              <a:t>D</a:t>
            </a:r>
            <a:r>
              <a:rPr lang="en-US" sz="2400"/>
              <a:t>[</a:t>
            </a:r>
            <a:r>
              <a:rPr lang="en-US" sz="1800" i="1"/>
              <a:t>y=y*</a:t>
            </a:r>
            <a:r>
              <a:rPr lang="en-US" sz="1800"/>
              <a:t>]</a:t>
            </a:r>
            <a:r>
              <a:rPr lang="en-US" sz="1800" i="1"/>
              <a:t> - 1</a:t>
            </a:r>
          </a:p>
          <a:p>
            <a:pPr eaLnBrk="1" hangingPunct="1">
              <a:defRPr/>
            </a:pPr>
            <a:r>
              <a:rPr lang="en-US" sz="1800" i="1"/>
              <a:t>c</a:t>
            </a:r>
            <a:r>
              <a:rPr lang="en-US" sz="1800" i="1" baseline="-25000"/>
              <a:t>2</a:t>
            </a:r>
            <a:r>
              <a:rPr lang="en-US" sz="1800" i="1"/>
              <a:t>=1 if y</a:t>
            </a:r>
            <a:r>
              <a:rPr lang="en-US" sz="1800" i="1" baseline="-25000"/>
              <a:t>m</a:t>
            </a:r>
            <a:r>
              <a:rPr lang="en-US" sz="1800" i="1"/>
              <a:t>=y*, -1 else</a:t>
            </a:r>
          </a:p>
        </p:txBody>
      </p:sp>
      <p:sp>
        <p:nvSpPr>
          <p:cNvPr id="48132" name="Text Box 5"/>
          <p:cNvSpPr txBox="1">
            <a:spLocks noChangeArrowheads="1"/>
          </p:cNvSpPr>
          <p:nvPr/>
        </p:nvSpPr>
        <p:spPr bwMode="auto">
          <a:xfrm>
            <a:off x="4648200" y="3505200"/>
            <a:ext cx="846138" cy="36988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m=|D</a:t>
            </a:r>
            <a:r>
              <a:rPr lang="en-US" i="1"/>
              <a:t>|</a:t>
            </a:r>
          </a:p>
        </p:txBody>
      </p:sp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533400" y="6248400"/>
            <a:ext cx="845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Domingos, A Unified Bias-Variance Decomposition and its Applications, ICML 2000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0600" y="4038600"/>
            <a:ext cx="3962400" cy="923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>
                <a:solidFill>
                  <a:srgbClr val="000000"/>
                </a:solidFill>
              </a:rPr>
              <a:t>For 0/1 loss, the </a:t>
            </a:r>
            <a:r>
              <a:rPr lang="en-US" sz="1800" i="1">
                <a:solidFill>
                  <a:srgbClr val="000000"/>
                </a:solidFill>
              </a:rPr>
              <a:t>main prediction </a:t>
            </a:r>
            <a:r>
              <a:rPr lang="en-US" sz="1800">
                <a:solidFill>
                  <a:srgbClr val="000000"/>
                </a:solidFill>
              </a:rPr>
              <a:t>is the most common class predicted by h</a:t>
            </a:r>
            <a:r>
              <a:rPr lang="en-US" sz="1800" baseline="-25000">
                <a:solidFill>
                  <a:srgbClr val="000000"/>
                </a:solidFill>
              </a:rPr>
              <a:t>D</a:t>
            </a:r>
            <a:r>
              <a:rPr lang="en-US" sz="1800">
                <a:solidFill>
                  <a:srgbClr val="000000"/>
                </a:solidFill>
              </a:rPr>
              <a:t>(x), weighting </a:t>
            </a:r>
            <a:r>
              <a:rPr lang="en-US" sz="1800" i="1">
                <a:solidFill>
                  <a:srgbClr val="000000"/>
                </a:solidFill>
              </a:rPr>
              <a:t>h</a:t>
            </a:r>
            <a:r>
              <a:rPr lang="ja-JP" altLang="en-US" sz="1800" i="1">
                <a:solidFill>
                  <a:srgbClr val="000000"/>
                </a:solidFill>
              </a:rPr>
              <a:t>’</a:t>
            </a:r>
            <a:r>
              <a:rPr lang="en-US" sz="1800" i="1">
                <a:solidFill>
                  <a:srgbClr val="000000"/>
                </a:solidFill>
              </a:rPr>
              <a:t>s </a:t>
            </a:r>
            <a:r>
              <a:rPr lang="en-US" sz="1800">
                <a:solidFill>
                  <a:srgbClr val="000000"/>
                </a:solidFill>
              </a:rPr>
              <a:t>by Pr(D)</a:t>
            </a:r>
          </a:p>
        </p:txBody>
      </p:sp>
    </p:spTree>
    <p:extLst>
      <p:ext uri="{BB962C8B-B14F-4D97-AF65-F5344CB8AC3E}">
        <p14:creationId xmlns:p14="http://schemas.microsoft.com/office/powerpoint/2010/main" val="2672864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animBg="1"/>
      <p:bldP spid="89092" grpId="1" animBg="1"/>
      <p:bldP spid="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More detail on </a:t>
            </a:r>
            <a:r>
              <a:rPr lang="en-US" dirty="0" err="1">
                <a:latin typeface="Arial" charset="0"/>
              </a:rPr>
              <a:t>Domingos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altLang="ja-JP" dirty="0">
                <a:latin typeface="Arial" charset="0"/>
              </a:rPr>
              <a:t>s model</a:t>
            </a:r>
            <a:endParaRPr lang="en-US" dirty="0">
              <a:latin typeface="Arial" charset="0"/>
            </a:endParaRP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229600" cy="4724400"/>
          </a:xfrm>
        </p:spPr>
        <p:txBody>
          <a:bodyPr/>
          <a:lstStyle/>
          <a:p>
            <a:r>
              <a:rPr lang="en-US" i="1">
                <a:latin typeface="Arial" charset="0"/>
              </a:rPr>
              <a:t>Noisy channel</a:t>
            </a:r>
            <a:r>
              <a:rPr lang="en-US">
                <a:latin typeface="Arial" charset="0"/>
              </a:rPr>
              <a:t>: </a:t>
            </a:r>
            <a:r>
              <a:rPr lang="en-US" i="1">
                <a:latin typeface="Arial" charset="0"/>
              </a:rPr>
              <a:t>y</a:t>
            </a:r>
            <a:r>
              <a:rPr lang="en-US" i="1" baseline="-25000">
                <a:latin typeface="Arial" charset="0"/>
              </a:rPr>
              <a:t>i</a:t>
            </a:r>
            <a:r>
              <a:rPr lang="en-US" i="1">
                <a:latin typeface="Arial" charset="0"/>
              </a:rPr>
              <a:t> = noise(f(x</a:t>
            </a:r>
            <a:r>
              <a:rPr lang="en-US" i="1" baseline="-25000">
                <a:latin typeface="Arial" charset="0"/>
              </a:rPr>
              <a:t>i</a:t>
            </a:r>
            <a:r>
              <a:rPr lang="en-US" i="1">
                <a:latin typeface="Arial" charset="0"/>
              </a:rPr>
              <a:t>))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f</a:t>
            </a:r>
            <a:r>
              <a:rPr lang="en-US" i="1">
                <a:latin typeface="Arial" charset="0"/>
                <a:ea typeface="ＭＳ Ｐゴシック" charset="0"/>
              </a:rPr>
              <a:t>(x</a:t>
            </a:r>
            <a:r>
              <a:rPr lang="en-US" i="1" baseline="-25000">
                <a:latin typeface="Arial" charset="0"/>
                <a:ea typeface="ＭＳ Ｐゴシック" charset="0"/>
              </a:rPr>
              <a:t>i</a:t>
            </a:r>
            <a:r>
              <a:rPr lang="en-US" i="1">
                <a:latin typeface="Arial" charset="0"/>
                <a:ea typeface="ＭＳ Ｐゴシック" charset="0"/>
              </a:rPr>
              <a:t>) </a:t>
            </a:r>
            <a:r>
              <a:rPr lang="en-US">
                <a:latin typeface="Arial" charset="0"/>
                <a:ea typeface="ＭＳ Ｐゴシック" charset="0"/>
              </a:rPr>
              <a:t>is true label of </a:t>
            </a:r>
            <a:r>
              <a:rPr lang="en-US" i="1">
                <a:latin typeface="Arial" charset="0"/>
                <a:ea typeface="ＭＳ Ｐゴシック" charset="0"/>
              </a:rPr>
              <a:t>x</a:t>
            </a:r>
            <a:r>
              <a:rPr lang="en-US" i="1" baseline="-25000">
                <a:latin typeface="Arial" charset="0"/>
                <a:ea typeface="ＭＳ Ｐゴシック" charset="0"/>
              </a:rPr>
              <a:t>i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Noise </a:t>
            </a:r>
            <a:r>
              <a:rPr lang="en-US" i="1">
                <a:latin typeface="Arial" charset="0"/>
                <a:ea typeface="ＭＳ Ｐゴシック" charset="0"/>
              </a:rPr>
              <a:t>noise(.) </a:t>
            </a:r>
            <a:r>
              <a:rPr lang="en-US">
                <a:latin typeface="Arial" charset="0"/>
                <a:ea typeface="ＭＳ Ｐゴシック" charset="0"/>
              </a:rPr>
              <a:t>may change </a:t>
            </a:r>
            <a:r>
              <a:rPr lang="en-US" i="1">
                <a:latin typeface="Arial" charset="0"/>
                <a:ea typeface="ＭＳ Ｐゴシック" charset="0"/>
              </a:rPr>
              <a:t>y </a:t>
            </a:r>
            <a:r>
              <a:rPr lang="en-US" i="1">
                <a:latin typeface="Arial" charset="0"/>
                <a:ea typeface="ＭＳ Ｐゴシック" charset="0"/>
                <a:sym typeface="Wingdings" charset="0"/>
              </a:rPr>
              <a:t> y</a:t>
            </a:r>
            <a:r>
              <a:rPr lang="ja-JP" altLang="en-US" i="1">
                <a:latin typeface="Arial" charset="0"/>
                <a:ea typeface="ＭＳ Ｐゴシック" charset="0"/>
                <a:sym typeface="Wingdings" charset="0"/>
              </a:rPr>
              <a:t>’</a:t>
            </a:r>
            <a:endParaRPr lang="en-US" altLang="ja-JP" i="1">
              <a:latin typeface="Arial" charset="0"/>
              <a:ea typeface="ＭＳ Ｐゴシック" charset="0"/>
            </a:endParaRPr>
          </a:p>
          <a:p>
            <a:r>
              <a:rPr lang="en-US" i="1">
                <a:latin typeface="Arial" charset="0"/>
              </a:rPr>
              <a:t>h=h</a:t>
            </a:r>
            <a:r>
              <a:rPr lang="en-US" i="1" baseline="-25000">
                <a:latin typeface="Arial" charset="0"/>
              </a:rPr>
              <a:t>D</a:t>
            </a:r>
            <a:r>
              <a:rPr lang="en-US" i="1">
                <a:latin typeface="Arial" charset="0"/>
              </a:rPr>
              <a:t> </a:t>
            </a:r>
            <a:r>
              <a:rPr lang="en-US">
                <a:latin typeface="Arial" charset="0"/>
              </a:rPr>
              <a:t>is learned hypothesis 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from </a:t>
            </a:r>
            <a:r>
              <a:rPr lang="en-US" i="1">
                <a:latin typeface="Arial" charset="0"/>
                <a:ea typeface="ＭＳ Ｐゴシック" charset="0"/>
              </a:rPr>
              <a:t>D={(x</a:t>
            </a:r>
            <a:r>
              <a:rPr lang="en-US" i="1" baseline="-25000">
                <a:latin typeface="Arial" charset="0"/>
                <a:ea typeface="ＭＳ Ｐゴシック" charset="0"/>
              </a:rPr>
              <a:t>1</a:t>
            </a:r>
            <a:r>
              <a:rPr lang="en-US" i="1">
                <a:latin typeface="Arial" charset="0"/>
                <a:ea typeface="ＭＳ Ｐゴシック" charset="0"/>
              </a:rPr>
              <a:t>,y</a:t>
            </a:r>
            <a:r>
              <a:rPr lang="en-US" i="1" baseline="-25000">
                <a:latin typeface="Arial" charset="0"/>
                <a:ea typeface="ＭＳ Ｐゴシック" charset="0"/>
              </a:rPr>
              <a:t>1</a:t>
            </a:r>
            <a:r>
              <a:rPr lang="en-US" i="1">
                <a:latin typeface="Arial" charset="0"/>
                <a:ea typeface="ＭＳ Ｐゴシック" charset="0"/>
              </a:rPr>
              <a:t>),…(x</a:t>
            </a:r>
            <a:r>
              <a:rPr lang="en-US" i="1" baseline="-25000">
                <a:latin typeface="Arial" charset="0"/>
                <a:ea typeface="ＭＳ Ｐゴシック" charset="0"/>
              </a:rPr>
              <a:t>m</a:t>
            </a:r>
            <a:r>
              <a:rPr lang="en-US" i="1">
                <a:latin typeface="Arial" charset="0"/>
                <a:ea typeface="ＭＳ Ｐゴシック" charset="0"/>
              </a:rPr>
              <a:t>,y</a:t>
            </a:r>
            <a:r>
              <a:rPr lang="en-US" i="1" baseline="-25000">
                <a:latin typeface="Arial" charset="0"/>
                <a:ea typeface="ＭＳ Ｐゴシック" charset="0"/>
              </a:rPr>
              <a:t>m</a:t>
            </a:r>
            <a:r>
              <a:rPr lang="en-US" i="1">
                <a:latin typeface="Arial" charset="0"/>
                <a:ea typeface="ＭＳ Ｐゴシック" charset="0"/>
              </a:rPr>
              <a:t>)}</a:t>
            </a:r>
          </a:p>
          <a:p>
            <a:r>
              <a:rPr lang="en-US">
                <a:latin typeface="Arial" charset="0"/>
              </a:rPr>
              <a:t>for test case </a:t>
            </a:r>
            <a:r>
              <a:rPr lang="en-US" i="1">
                <a:latin typeface="Arial" charset="0"/>
              </a:rPr>
              <a:t>(x*,y*)</a:t>
            </a:r>
            <a:r>
              <a:rPr lang="en-US">
                <a:latin typeface="Arial" charset="0"/>
              </a:rPr>
              <a:t>, and predicted label </a:t>
            </a:r>
            <a:r>
              <a:rPr lang="en-US" i="1">
                <a:latin typeface="Arial" charset="0"/>
              </a:rPr>
              <a:t>h(x*)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loss </a:t>
            </a:r>
            <a:r>
              <a:rPr lang="en-US">
                <a:latin typeface="Arial" charset="0"/>
              </a:rPr>
              <a:t>is </a:t>
            </a:r>
            <a:r>
              <a:rPr lang="en-US" i="1">
                <a:latin typeface="Arial" charset="0"/>
              </a:rPr>
              <a:t>L(h(x*),y*)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For instance,</a:t>
            </a:r>
            <a:r>
              <a:rPr lang="en-US" i="1">
                <a:latin typeface="Arial" charset="0"/>
                <a:ea typeface="ＭＳ Ｐゴシック" charset="0"/>
              </a:rPr>
              <a:t> L(h(x*),y*) </a:t>
            </a:r>
            <a:r>
              <a:rPr lang="en-US">
                <a:latin typeface="Arial" charset="0"/>
                <a:ea typeface="ＭＳ Ｐゴシック" charset="0"/>
              </a:rPr>
              <a:t>= 1 if error, else 0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277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719996" y="115888"/>
            <a:ext cx="5678488" cy="838200"/>
          </a:xfrm>
        </p:spPr>
        <p:txBody>
          <a:bodyPr/>
          <a:lstStyle/>
          <a:p>
            <a:r>
              <a:rPr lang="en-US">
                <a:latin typeface="Arial" charset="0"/>
              </a:rPr>
              <a:t>More detail on Domingos</a:t>
            </a:r>
            <a:r>
              <a:rPr lang="ja-JP" altLang="en-US">
                <a:latin typeface="Arial" charset="0"/>
              </a:rPr>
              <a:t>’</a:t>
            </a:r>
            <a:r>
              <a:rPr lang="en-US" altLang="ja-JP">
                <a:latin typeface="Arial" charset="0"/>
              </a:rPr>
              <a:t>s model</a:t>
            </a:r>
            <a:endParaRPr lang="en-US">
              <a:latin typeface="Arial" charset="0"/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229600" cy="4724400"/>
          </a:xfrm>
        </p:spPr>
        <p:txBody>
          <a:bodyPr/>
          <a:lstStyle/>
          <a:p>
            <a:r>
              <a:rPr lang="en-US">
                <a:latin typeface="Arial" charset="0"/>
              </a:rPr>
              <a:t>We want to decompose E</a:t>
            </a:r>
            <a:r>
              <a:rPr lang="en-US" baseline="-25000">
                <a:latin typeface="Arial" charset="0"/>
              </a:rPr>
              <a:t>D,P</a:t>
            </a:r>
            <a:r>
              <a:rPr lang="en-US">
                <a:latin typeface="Arial" charset="0"/>
              </a:rPr>
              <a:t>{L(h(x*),y*)} where m is size of D, (x*,y*)~P</a:t>
            </a:r>
          </a:p>
          <a:p>
            <a:r>
              <a:rPr lang="en-US" i="1">
                <a:latin typeface="Arial" charset="0"/>
              </a:rPr>
              <a:t>Main prediction of learner </a:t>
            </a:r>
            <a:r>
              <a:rPr lang="en-US">
                <a:latin typeface="Arial" charset="0"/>
              </a:rPr>
              <a:t>is y</a:t>
            </a:r>
            <a:r>
              <a:rPr lang="en-US" baseline="-25000">
                <a:latin typeface="Arial" charset="0"/>
              </a:rPr>
              <a:t>m</a:t>
            </a:r>
            <a:r>
              <a:rPr lang="en-US">
                <a:latin typeface="Arial" charset="0"/>
              </a:rPr>
              <a:t>(x*)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y</a:t>
            </a:r>
            <a:r>
              <a:rPr lang="en-US" baseline="-25000">
                <a:latin typeface="Arial" charset="0"/>
                <a:ea typeface="ＭＳ Ｐゴシック" charset="0"/>
              </a:rPr>
              <a:t>m</a:t>
            </a:r>
            <a:r>
              <a:rPr lang="en-US">
                <a:latin typeface="Arial" charset="0"/>
                <a:ea typeface="ＭＳ Ｐゴシック" charset="0"/>
              </a:rPr>
              <a:t>(x*) = argmin </a:t>
            </a:r>
            <a:r>
              <a:rPr lang="en-US" baseline="-25000">
                <a:latin typeface="Arial" charset="0"/>
                <a:ea typeface="ＭＳ Ｐゴシック" charset="0"/>
              </a:rPr>
              <a:t>y</a:t>
            </a:r>
            <a:r>
              <a:rPr lang="ja-JP" altLang="en-US" baseline="-25000">
                <a:latin typeface="Arial" charset="0"/>
                <a:ea typeface="ＭＳ Ｐゴシック" charset="0"/>
              </a:rPr>
              <a:t>’</a:t>
            </a:r>
            <a:r>
              <a:rPr lang="en-US" altLang="ja-JP" baseline="-25000">
                <a:latin typeface="Arial" charset="0"/>
                <a:ea typeface="ＭＳ Ｐゴシック" charset="0"/>
              </a:rPr>
              <a:t> </a:t>
            </a:r>
            <a:r>
              <a:rPr lang="en-US" altLang="ja-JP">
                <a:latin typeface="Arial" charset="0"/>
                <a:ea typeface="ＭＳ Ｐゴシック" charset="0"/>
              </a:rPr>
              <a:t>E</a:t>
            </a:r>
            <a:r>
              <a:rPr lang="en-US" altLang="ja-JP" baseline="-25000">
                <a:latin typeface="Arial" charset="0"/>
                <a:ea typeface="ＭＳ Ｐゴシック" charset="0"/>
              </a:rPr>
              <a:t>D,P</a:t>
            </a:r>
            <a:r>
              <a:rPr lang="en-US" altLang="ja-JP">
                <a:latin typeface="Arial" charset="0"/>
                <a:ea typeface="ＭＳ Ｐゴシック" charset="0"/>
              </a:rPr>
              <a:t>{L(h(x*),y</a:t>
            </a:r>
            <a:r>
              <a:rPr lang="ja-JP" altLang="en-US">
                <a:latin typeface="Arial" charset="0"/>
                <a:ea typeface="ＭＳ Ｐゴシック" charset="0"/>
              </a:rPr>
              <a:t>’</a:t>
            </a:r>
            <a:r>
              <a:rPr lang="en-US" altLang="ja-JP">
                <a:latin typeface="Arial" charset="0"/>
                <a:ea typeface="ＭＳ Ｐゴシック" charset="0"/>
              </a:rPr>
              <a:t>)}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y</a:t>
            </a:r>
            <a:r>
              <a:rPr lang="en-US" baseline="-25000">
                <a:latin typeface="Arial" charset="0"/>
                <a:ea typeface="ＭＳ Ｐゴシック" charset="0"/>
              </a:rPr>
              <a:t>m</a:t>
            </a:r>
            <a:r>
              <a:rPr lang="en-US">
                <a:latin typeface="Arial" charset="0"/>
                <a:ea typeface="ＭＳ Ｐゴシック" charset="0"/>
              </a:rPr>
              <a:t>(x*) = </a:t>
            </a:r>
            <a:r>
              <a:rPr lang="ja-JP" altLang="en-US">
                <a:latin typeface="Arial" charset="0"/>
                <a:ea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</a:rPr>
              <a:t>most common</a:t>
            </a:r>
            <a:r>
              <a:rPr lang="ja-JP" altLang="en-US">
                <a:latin typeface="Arial" charset="0"/>
                <a:ea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</a:rPr>
              <a:t> h</a:t>
            </a:r>
            <a:r>
              <a:rPr lang="en-US" altLang="ja-JP" baseline="-25000">
                <a:latin typeface="Arial" charset="0"/>
                <a:ea typeface="ＭＳ Ｐゴシック" charset="0"/>
              </a:rPr>
              <a:t>D</a:t>
            </a:r>
            <a:r>
              <a:rPr lang="en-US" altLang="ja-JP">
                <a:latin typeface="Arial" charset="0"/>
                <a:ea typeface="ＭＳ Ｐゴシック" charset="0"/>
              </a:rPr>
              <a:t>(x*) among all possible </a:t>
            </a:r>
            <a:r>
              <a:rPr lang="en-US" altLang="ja-JP" i="1">
                <a:latin typeface="Arial" charset="0"/>
                <a:ea typeface="ＭＳ Ｐゴシック" charset="0"/>
              </a:rPr>
              <a:t>D</a:t>
            </a:r>
            <a:r>
              <a:rPr lang="ja-JP" altLang="en-US">
                <a:latin typeface="Arial" charset="0"/>
                <a:ea typeface="ＭＳ Ｐゴシック" charset="0"/>
              </a:rPr>
              <a:t>’</a:t>
            </a:r>
            <a:r>
              <a:rPr lang="en-US" altLang="ja-JP">
                <a:latin typeface="Arial" charset="0"/>
                <a:ea typeface="ＭＳ Ｐゴシック" charset="0"/>
              </a:rPr>
              <a:t>s, weighted by Pr(</a:t>
            </a:r>
            <a:r>
              <a:rPr lang="en-US" altLang="ja-JP" i="1">
                <a:latin typeface="Arial" charset="0"/>
                <a:ea typeface="ＭＳ Ｐゴシック" charset="0"/>
              </a:rPr>
              <a:t>D</a:t>
            </a:r>
            <a:r>
              <a:rPr lang="en-US" altLang="ja-JP">
                <a:latin typeface="Arial" charset="0"/>
                <a:ea typeface="ＭＳ Ｐゴシック" charset="0"/>
              </a:rPr>
              <a:t>)</a:t>
            </a:r>
          </a:p>
          <a:p>
            <a:r>
              <a:rPr lang="en-US" i="1">
                <a:latin typeface="Arial" charset="0"/>
              </a:rPr>
              <a:t>Bias </a:t>
            </a:r>
            <a:r>
              <a:rPr lang="en-US">
                <a:latin typeface="Arial" charset="0"/>
              </a:rPr>
              <a:t>is </a:t>
            </a:r>
            <a:r>
              <a:rPr lang="en-US" i="1">
                <a:latin typeface="Arial" charset="0"/>
              </a:rPr>
              <a:t> B(x*) = L(y</a:t>
            </a:r>
            <a:r>
              <a:rPr lang="en-US" i="1" baseline="-25000">
                <a:latin typeface="Arial" charset="0"/>
              </a:rPr>
              <a:t>m</a:t>
            </a:r>
            <a:r>
              <a:rPr lang="en-US" i="1">
                <a:latin typeface="Arial" charset="0"/>
              </a:rPr>
              <a:t>(x*) , f(x*))</a:t>
            </a:r>
          </a:p>
          <a:p>
            <a:r>
              <a:rPr lang="en-US" i="1">
                <a:latin typeface="Arial" charset="0"/>
              </a:rPr>
              <a:t>Variance </a:t>
            </a:r>
            <a:r>
              <a:rPr lang="en-US">
                <a:latin typeface="Arial" charset="0"/>
              </a:rPr>
              <a:t>is</a:t>
            </a:r>
            <a:r>
              <a:rPr lang="en-US" i="1">
                <a:latin typeface="Arial" charset="0"/>
              </a:rPr>
              <a:t> V(x*) = E</a:t>
            </a:r>
            <a:r>
              <a:rPr lang="en-US" i="1" baseline="-25000">
                <a:latin typeface="Arial" charset="0"/>
              </a:rPr>
              <a:t>D,P</a:t>
            </a:r>
            <a:r>
              <a:rPr lang="en-US" i="1">
                <a:latin typeface="Arial" charset="0"/>
              </a:rPr>
              <a:t>{L(h</a:t>
            </a:r>
            <a:r>
              <a:rPr lang="en-US" i="1" baseline="-25000">
                <a:latin typeface="Arial" charset="0"/>
              </a:rPr>
              <a:t>D</a:t>
            </a:r>
            <a:r>
              <a:rPr lang="en-US" i="1">
                <a:latin typeface="Arial" charset="0"/>
              </a:rPr>
              <a:t>(x*) , y</a:t>
            </a:r>
            <a:r>
              <a:rPr lang="en-US" i="1" baseline="-25000">
                <a:latin typeface="Arial" charset="0"/>
              </a:rPr>
              <a:t>m</a:t>
            </a:r>
            <a:r>
              <a:rPr lang="en-US" i="1">
                <a:latin typeface="Arial" charset="0"/>
              </a:rPr>
              <a:t>(x*) )</a:t>
            </a:r>
          </a:p>
          <a:p>
            <a:r>
              <a:rPr lang="en-US" i="1">
                <a:latin typeface="Arial" charset="0"/>
              </a:rPr>
              <a:t>Noise</a:t>
            </a:r>
            <a:r>
              <a:rPr lang="en-US">
                <a:latin typeface="Arial" charset="0"/>
              </a:rPr>
              <a:t> is</a:t>
            </a:r>
            <a:r>
              <a:rPr lang="en-US" i="1">
                <a:latin typeface="Arial" charset="0"/>
              </a:rPr>
              <a:t> N(x*)= L(y*, f(x*))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8634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153400" cy="11430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More detail on </a:t>
            </a:r>
            <a:r>
              <a:rPr lang="en-US" dirty="0" err="1">
                <a:latin typeface="Arial" charset="0"/>
              </a:rPr>
              <a:t>Domingos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altLang="ja-JP" dirty="0">
                <a:latin typeface="Arial" charset="0"/>
              </a:rPr>
              <a:t>s model</a:t>
            </a:r>
            <a:endParaRPr lang="en-US" dirty="0">
              <a:latin typeface="Arial" charset="0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229600" cy="4724400"/>
          </a:xfrm>
        </p:spPr>
        <p:txBody>
          <a:bodyPr/>
          <a:lstStyle/>
          <a:p>
            <a:r>
              <a:rPr lang="en-US">
                <a:latin typeface="Arial" charset="0"/>
              </a:rPr>
              <a:t>We want to decompose E</a:t>
            </a:r>
            <a:r>
              <a:rPr lang="en-US" baseline="-25000">
                <a:latin typeface="Arial" charset="0"/>
              </a:rPr>
              <a:t>D,P</a:t>
            </a:r>
            <a:r>
              <a:rPr lang="en-US">
                <a:latin typeface="Arial" charset="0"/>
              </a:rPr>
              <a:t>{L(h(x*),y*)}</a:t>
            </a:r>
          </a:p>
          <a:p>
            <a:r>
              <a:rPr lang="en-US" i="1">
                <a:latin typeface="Arial" charset="0"/>
              </a:rPr>
              <a:t>Main prediction of learner </a:t>
            </a:r>
            <a:r>
              <a:rPr lang="en-US">
                <a:latin typeface="Arial" charset="0"/>
              </a:rPr>
              <a:t>is y</a:t>
            </a:r>
            <a:r>
              <a:rPr lang="en-US" baseline="-25000">
                <a:latin typeface="Arial" charset="0"/>
              </a:rPr>
              <a:t>m</a:t>
            </a:r>
            <a:r>
              <a:rPr lang="en-US">
                <a:latin typeface="Arial" charset="0"/>
              </a:rPr>
              <a:t>(x*) </a:t>
            </a:r>
          </a:p>
          <a:p>
            <a:pPr lvl="1"/>
            <a:r>
              <a:rPr lang="ja-JP" altLang="en-US">
                <a:latin typeface="Arial" charset="0"/>
                <a:ea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</a:rPr>
              <a:t>most common</a:t>
            </a:r>
            <a:r>
              <a:rPr lang="ja-JP" altLang="en-US">
                <a:latin typeface="Arial" charset="0"/>
                <a:ea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</a:rPr>
              <a:t> h</a:t>
            </a:r>
            <a:r>
              <a:rPr lang="en-US" altLang="ja-JP" baseline="-25000">
                <a:latin typeface="Arial" charset="0"/>
                <a:ea typeface="ＭＳ Ｐゴシック" charset="0"/>
              </a:rPr>
              <a:t>D</a:t>
            </a:r>
            <a:r>
              <a:rPr lang="en-US" altLang="ja-JP">
                <a:latin typeface="Arial" charset="0"/>
                <a:ea typeface="ＭＳ Ｐゴシック" charset="0"/>
              </a:rPr>
              <a:t>(x*) over </a:t>
            </a:r>
            <a:r>
              <a:rPr lang="en-US" altLang="ja-JP" i="1">
                <a:latin typeface="Arial" charset="0"/>
                <a:ea typeface="ＭＳ Ｐゴシック" charset="0"/>
              </a:rPr>
              <a:t>D</a:t>
            </a:r>
            <a:r>
              <a:rPr lang="ja-JP" altLang="en-US" i="1">
                <a:latin typeface="Arial" charset="0"/>
                <a:ea typeface="ＭＳ Ｐゴシック" charset="0"/>
              </a:rPr>
              <a:t>’</a:t>
            </a:r>
            <a:r>
              <a:rPr lang="en-US" altLang="ja-JP" i="1">
                <a:latin typeface="Arial" charset="0"/>
                <a:ea typeface="ＭＳ Ｐゴシック" charset="0"/>
              </a:rPr>
              <a:t>s </a:t>
            </a:r>
            <a:r>
              <a:rPr lang="en-US" altLang="ja-JP">
                <a:latin typeface="Arial" charset="0"/>
                <a:ea typeface="ＭＳ Ｐゴシック" charset="0"/>
              </a:rPr>
              <a:t>for 0/1 loss</a:t>
            </a:r>
          </a:p>
          <a:p>
            <a:r>
              <a:rPr lang="en-US" i="1">
                <a:latin typeface="Arial" charset="0"/>
              </a:rPr>
              <a:t>Bias </a:t>
            </a:r>
            <a:r>
              <a:rPr lang="en-US">
                <a:latin typeface="Arial" charset="0"/>
              </a:rPr>
              <a:t>is </a:t>
            </a:r>
            <a:r>
              <a:rPr lang="en-US" i="1">
                <a:latin typeface="Arial" charset="0"/>
              </a:rPr>
              <a:t> B(x*) = L(y</a:t>
            </a:r>
            <a:r>
              <a:rPr lang="en-US" i="1" baseline="-25000">
                <a:latin typeface="Arial" charset="0"/>
              </a:rPr>
              <a:t>m</a:t>
            </a:r>
            <a:r>
              <a:rPr lang="en-US" i="1">
                <a:latin typeface="Arial" charset="0"/>
              </a:rPr>
              <a:t>(x*) , f(x*))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main prediction vs true label</a:t>
            </a:r>
          </a:p>
          <a:p>
            <a:r>
              <a:rPr lang="en-US" i="1">
                <a:latin typeface="Arial" charset="0"/>
              </a:rPr>
              <a:t>Variance </a:t>
            </a:r>
            <a:r>
              <a:rPr lang="en-US">
                <a:latin typeface="Arial" charset="0"/>
              </a:rPr>
              <a:t>is</a:t>
            </a:r>
            <a:r>
              <a:rPr lang="en-US" i="1">
                <a:latin typeface="Arial" charset="0"/>
              </a:rPr>
              <a:t> V(x*) = E</a:t>
            </a:r>
            <a:r>
              <a:rPr lang="en-US" i="1" baseline="-25000">
                <a:latin typeface="Arial" charset="0"/>
              </a:rPr>
              <a:t>D,P</a:t>
            </a:r>
            <a:r>
              <a:rPr lang="en-US" i="1">
                <a:latin typeface="Arial" charset="0"/>
              </a:rPr>
              <a:t>{L(h</a:t>
            </a:r>
            <a:r>
              <a:rPr lang="en-US" i="1" baseline="-25000">
                <a:latin typeface="Arial" charset="0"/>
              </a:rPr>
              <a:t>D</a:t>
            </a:r>
            <a:r>
              <a:rPr lang="en-US" i="1">
                <a:latin typeface="Arial" charset="0"/>
              </a:rPr>
              <a:t>(x*) , y</a:t>
            </a:r>
            <a:r>
              <a:rPr lang="en-US" i="1" baseline="-25000">
                <a:latin typeface="Arial" charset="0"/>
              </a:rPr>
              <a:t>m</a:t>
            </a:r>
            <a:r>
              <a:rPr lang="en-US" i="1">
                <a:latin typeface="Arial" charset="0"/>
              </a:rPr>
              <a:t>(x*) 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this hypothesis vs main prediction</a:t>
            </a:r>
          </a:p>
          <a:p>
            <a:r>
              <a:rPr lang="en-US" i="1">
                <a:latin typeface="Arial" charset="0"/>
              </a:rPr>
              <a:t>Noise</a:t>
            </a:r>
            <a:r>
              <a:rPr lang="en-US">
                <a:latin typeface="Arial" charset="0"/>
              </a:rPr>
              <a:t> is</a:t>
            </a:r>
            <a:r>
              <a:rPr lang="en-US" i="1">
                <a:latin typeface="Arial" charset="0"/>
              </a:rPr>
              <a:t> N(x*)= L(y*, f(x*))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true label vs observed label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5339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153400" cy="11430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More detail on </a:t>
            </a:r>
            <a:r>
              <a:rPr lang="en-US" dirty="0" err="1">
                <a:latin typeface="Arial" charset="0"/>
              </a:rPr>
              <a:t>Domingos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altLang="ja-JP" dirty="0">
                <a:latin typeface="Arial" charset="0"/>
              </a:rPr>
              <a:t>s model</a:t>
            </a:r>
            <a:endParaRPr lang="en-US" dirty="0">
              <a:latin typeface="Arial" charset="0"/>
            </a:endParaRP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229600" cy="4724400"/>
          </a:xfrm>
        </p:spPr>
        <p:txBody>
          <a:bodyPr/>
          <a:lstStyle/>
          <a:p>
            <a:r>
              <a:rPr lang="en-US">
                <a:latin typeface="Arial" charset="0"/>
              </a:rPr>
              <a:t>We will decompose E</a:t>
            </a:r>
            <a:r>
              <a:rPr lang="en-US" baseline="-25000">
                <a:latin typeface="Arial" charset="0"/>
              </a:rPr>
              <a:t>D,P</a:t>
            </a:r>
            <a:r>
              <a:rPr lang="en-US">
                <a:latin typeface="Arial" charset="0"/>
              </a:rPr>
              <a:t>{L(h(x*),y*)} into</a:t>
            </a:r>
          </a:p>
          <a:p>
            <a:pPr lvl="1"/>
            <a:r>
              <a:rPr lang="en-US" i="1">
                <a:latin typeface="Arial" charset="0"/>
                <a:ea typeface="ＭＳ Ｐゴシック" charset="0"/>
              </a:rPr>
              <a:t>Bias </a:t>
            </a:r>
            <a:r>
              <a:rPr lang="en-US">
                <a:latin typeface="Arial" charset="0"/>
                <a:ea typeface="ＭＳ Ｐゴシック" charset="0"/>
              </a:rPr>
              <a:t>is </a:t>
            </a:r>
            <a:r>
              <a:rPr lang="en-US" i="1">
                <a:latin typeface="Arial" charset="0"/>
                <a:ea typeface="ＭＳ Ｐゴシック" charset="0"/>
              </a:rPr>
              <a:t> B(x*) = L(y</a:t>
            </a:r>
            <a:r>
              <a:rPr lang="en-US" i="1" baseline="-25000">
                <a:latin typeface="Arial" charset="0"/>
                <a:ea typeface="ＭＳ Ｐゴシック" charset="0"/>
              </a:rPr>
              <a:t>m</a:t>
            </a:r>
            <a:r>
              <a:rPr lang="en-US" i="1">
                <a:latin typeface="Arial" charset="0"/>
                <a:ea typeface="ＭＳ Ｐゴシック" charset="0"/>
              </a:rPr>
              <a:t>(x*) , f(x*))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main prediction vs true label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this is 0/1, </a:t>
            </a:r>
            <a:r>
              <a:rPr lang="en-US" i="1">
                <a:latin typeface="Arial" charset="0"/>
                <a:ea typeface="ＭＳ Ｐゴシック" charset="0"/>
              </a:rPr>
              <a:t>not </a:t>
            </a:r>
            <a:r>
              <a:rPr lang="en-US">
                <a:latin typeface="Arial" charset="0"/>
                <a:ea typeface="ＭＳ Ｐゴシック" charset="0"/>
              </a:rPr>
              <a:t>a random variable</a:t>
            </a:r>
          </a:p>
          <a:p>
            <a:pPr lvl="1"/>
            <a:r>
              <a:rPr lang="en-US" i="1">
                <a:latin typeface="Arial" charset="0"/>
                <a:ea typeface="ＭＳ Ｐゴシック" charset="0"/>
              </a:rPr>
              <a:t>Variance </a:t>
            </a:r>
            <a:r>
              <a:rPr lang="en-US">
                <a:latin typeface="Arial" charset="0"/>
                <a:ea typeface="ＭＳ Ｐゴシック" charset="0"/>
              </a:rPr>
              <a:t>is</a:t>
            </a:r>
            <a:r>
              <a:rPr lang="en-US" i="1">
                <a:latin typeface="Arial" charset="0"/>
                <a:ea typeface="ＭＳ Ｐゴシック" charset="0"/>
              </a:rPr>
              <a:t> V(x*) = E</a:t>
            </a:r>
            <a:r>
              <a:rPr lang="en-US" i="1" baseline="-25000">
                <a:latin typeface="Arial" charset="0"/>
                <a:ea typeface="ＭＳ Ｐゴシック" charset="0"/>
              </a:rPr>
              <a:t>D,P</a:t>
            </a:r>
            <a:r>
              <a:rPr lang="en-US" i="1">
                <a:latin typeface="Arial" charset="0"/>
                <a:ea typeface="ＭＳ Ｐゴシック" charset="0"/>
              </a:rPr>
              <a:t>{L(h</a:t>
            </a:r>
            <a:r>
              <a:rPr lang="en-US" i="1" baseline="-25000">
                <a:latin typeface="Arial" charset="0"/>
                <a:ea typeface="ＭＳ Ｐゴシック" charset="0"/>
              </a:rPr>
              <a:t>D</a:t>
            </a:r>
            <a:r>
              <a:rPr lang="en-US" i="1">
                <a:latin typeface="Arial" charset="0"/>
                <a:ea typeface="ＭＳ Ｐゴシック" charset="0"/>
              </a:rPr>
              <a:t>(x*) , y</a:t>
            </a:r>
            <a:r>
              <a:rPr lang="en-US" i="1" baseline="-25000">
                <a:latin typeface="Arial" charset="0"/>
                <a:ea typeface="ＭＳ Ｐゴシック" charset="0"/>
              </a:rPr>
              <a:t>m</a:t>
            </a:r>
            <a:r>
              <a:rPr lang="en-US" i="1">
                <a:latin typeface="Arial" charset="0"/>
                <a:ea typeface="ＭＳ Ｐゴシック" charset="0"/>
              </a:rPr>
              <a:t>(x*) )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this hypothesis vs main prediction</a:t>
            </a:r>
          </a:p>
          <a:p>
            <a:pPr lvl="1"/>
            <a:r>
              <a:rPr lang="en-US" i="1">
                <a:latin typeface="Arial" charset="0"/>
                <a:ea typeface="ＭＳ Ｐゴシック" charset="0"/>
              </a:rPr>
              <a:t>Noise</a:t>
            </a:r>
            <a:r>
              <a:rPr lang="en-US">
                <a:latin typeface="Arial" charset="0"/>
                <a:ea typeface="ＭＳ Ｐゴシック" charset="0"/>
              </a:rPr>
              <a:t> is</a:t>
            </a:r>
            <a:r>
              <a:rPr lang="en-US" i="1">
                <a:latin typeface="Arial" charset="0"/>
                <a:ea typeface="ＭＳ Ｐゴシック" charset="0"/>
              </a:rPr>
              <a:t> N(x*)= L(y*, f(x*))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true label vs observed label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659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Case analysis of error</a:t>
            </a:r>
          </a:p>
        </p:txBody>
      </p:sp>
      <p:pic>
        <p:nvPicPr>
          <p:cNvPr id="53250" name="Picture 4" descr="Screen Shot 2014-10-19 at 5.28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4089"/>
            <a:ext cx="9144000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54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375" y="5508625"/>
            <a:ext cx="900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Decision-tree learning... Step 2 </a:t>
            </a:r>
            <a:r>
              <a:rPr lang="mr-IN" dirty="0"/>
              <a:t>–</a:t>
            </a:r>
            <a:r>
              <a:rPr lang="en-CA" dirty="0"/>
              <a:t> </a:t>
            </a:r>
            <a:r>
              <a:rPr lang="en-CA" dirty="0" err="1"/>
              <a:t>predilect</a:t>
            </a:r>
            <a:r>
              <a:rPr lang="en-CA" dirty="0"/>
              <a:t> steps with more info content</a:t>
            </a:r>
          </a:p>
        </p:txBody>
      </p:sp>
      <p:sp>
        <p:nvSpPr>
          <p:cNvPr id="7" name="Multiply 6"/>
          <p:cNvSpPr/>
          <p:nvPr/>
        </p:nvSpPr>
        <p:spPr bwMode="auto">
          <a:xfrm>
            <a:off x="8350250" y="4191000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798512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4842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Analysis of error: unbiased case</a:t>
            </a:r>
          </a:p>
        </p:txBody>
      </p:sp>
      <p:pic>
        <p:nvPicPr>
          <p:cNvPr id="54274" name="Picture 5" descr="Screen Shot 2014-10-19 at 5.3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7702550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-1" y="3835400"/>
            <a:ext cx="1542321" cy="1371600"/>
          </a:xfrm>
          <a:prstGeom prst="wedgeRoundRectCallout">
            <a:avLst>
              <a:gd name="adj1" fmla="val 90767"/>
              <a:gd name="adj2" fmla="val -10440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Main prediction is correct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828800" y="5334000"/>
            <a:ext cx="1295400" cy="1371600"/>
          </a:xfrm>
          <a:prstGeom prst="wedgeRoundRectCallout">
            <a:avLst>
              <a:gd name="adj1" fmla="val 120869"/>
              <a:gd name="adj2" fmla="val -15638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Noise but no variance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696200" y="1143000"/>
            <a:ext cx="1295400" cy="1371600"/>
          </a:xfrm>
          <a:prstGeom prst="wedgeRoundRectCallout">
            <a:avLst>
              <a:gd name="adj1" fmla="val -144025"/>
              <a:gd name="adj2" fmla="val 1425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Variance but no noise</a:t>
            </a:r>
          </a:p>
        </p:txBody>
      </p:sp>
    </p:spTree>
    <p:extLst>
      <p:ext uri="{BB962C8B-B14F-4D97-AF65-F5344CB8AC3E}">
        <p14:creationId xmlns:p14="http://schemas.microsoft.com/office/powerpoint/2010/main" val="9479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6" descr="Screen Shot 2014-10-19 at 5.3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693420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Analysis of error: biased case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-1" y="4191000"/>
            <a:ext cx="1542321" cy="1371600"/>
          </a:xfrm>
          <a:prstGeom prst="wedgeRoundRectCallout">
            <a:avLst>
              <a:gd name="adj1" fmla="val 90767"/>
              <a:gd name="adj2" fmla="val -10440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Main prediction is wrong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295400" y="5486400"/>
            <a:ext cx="1295400" cy="1371600"/>
          </a:xfrm>
          <a:prstGeom prst="wedgeRoundRectCallout">
            <a:avLst>
              <a:gd name="adj1" fmla="val 80447"/>
              <a:gd name="adj2" fmla="val -13445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Noise and variance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696200" y="1143000"/>
            <a:ext cx="1295400" cy="1371600"/>
          </a:xfrm>
          <a:prstGeom prst="wedgeRoundRectCallout">
            <a:avLst>
              <a:gd name="adj1" fmla="val -144025"/>
              <a:gd name="adj2" fmla="val 1425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No noise, no variance</a:t>
            </a:r>
          </a:p>
        </p:txBody>
      </p:sp>
    </p:spTree>
    <p:extLst>
      <p:ext uri="{BB962C8B-B14F-4D97-AF65-F5344CB8AC3E}">
        <p14:creationId xmlns:p14="http://schemas.microsoft.com/office/powerpoint/2010/main" val="150118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Analysis of error: overall</a:t>
            </a:r>
          </a:p>
        </p:txBody>
      </p:sp>
      <p:pic>
        <p:nvPicPr>
          <p:cNvPr id="56322" name="Picture 10" descr="Screen Shot 2014-10-19 at 5.3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11"/>
          <p:cNvSpPr/>
          <p:nvPr/>
        </p:nvSpPr>
        <p:spPr>
          <a:xfrm>
            <a:off x="5486400" y="4495800"/>
            <a:ext cx="2209800" cy="1371600"/>
          </a:xfrm>
          <a:prstGeom prst="wedgeRoundRectCallout">
            <a:avLst>
              <a:gd name="adj1" fmla="val 53726"/>
              <a:gd name="adj2" fmla="val -12714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Interaction terms are usually small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4419600"/>
            <a:ext cx="2209800" cy="1371600"/>
          </a:xfrm>
          <a:prstGeom prst="wedgeRoundRectCallout">
            <a:avLst>
              <a:gd name="adj1" fmla="val 33559"/>
              <a:gd name="adj2" fmla="val -12876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Hopefully we’ll be in this case more often, if we’ve chosen a good classifier</a:t>
            </a:r>
          </a:p>
        </p:txBody>
      </p:sp>
    </p:spTree>
    <p:extLst>
      <p:ext uri="{BB962C8B-B14F-4D97-AF65-F5344CB8AC3E}">
        <p14:creationId xmlns:p14="http://schemas.microsoft.com/office/powerpoint/2010/main" val="13549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Analysis of error: without noise</a:t>
            </a:r>
            <a:br>
              <a:rPr lang="en-US">
                <a:latin typeface="Arial" charset="0"/>
              </a:rPr>
            </a:br>
            <a:r>
              <a:rPr lang="en-US" sz="2800">
                <a:latin typeface="Arial" charset="0"/>
              </a:rPr>
              <a:t>which is hard to estimate anyway</a:t>
            </a:r>
            <a:endParaRPr lang="en-US">
              <a:latin typeface="Arial" charset="0"/>
            </a:endParaRPr>
          </a:p>
        </p:txBody>
      </p:sp>
      <p:pic>
        <p:nvPicPr>
          <p:cNvPr id="57346" name="Picture 5" descr="Screen Shot 2014-10-19 at 5.4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61722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7850" y="4210050"/>
            <a:ext cx="8229600" cy="8302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/>
              <a:t>As with regression, we can experimentally approximately measure bias and variance with bootstrap replicates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5340350"/>
            <a:ext cx="70866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Typically need to break down variance into </a:t>
            </a:r>
            <a:r>
              <a:rPr lang="en-US" sz="2400" i="1" dirty="0">
                <a:solidFill>
                  <a:srgbClr val="000000"/>
                </a:solidFill>
              </a:rPr>
              <a:t>biased variance (</a:t>
            </a:r>
            <a:r>
              <a:rPr lang="en-US" sz="2400" i="1" dirty="0" err="1">
                <a:solidFill>
                  <a:srgbClr val="000000"/>
                </a:solidFill>
              </a:rPr>
              <a:t>Vb</a:t>
            </a:r>
            <a:r>
              <a:rPr lang="en-US" sz="2400" i="1" dirty="0">
                <a:solidFill>
                  <a:srgbClr val="000000"/>
                </a:solidFill>
              </a:rPr>
              <a:t>) </a:t>
            </a:r>
            <a:r>
              <a:rPr lang="en-US" sz="2400" dirty="0">
                <a:solidFill>
                  <a:srgbClr val="000000"/>
                </a:solidFill>
              </a:rPr>
              <a:t>and </a:t>
            </a:r>
            <a:r>
              <a:rPr lang="en-US" sz="2400" i="1" dirty="0">
                <a:solidFill>
                  <a:srgbClr val="000000"/>
                </a:solidFill>
              </a:rPr>
              <a:t>unbiased variance (Vu).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391400" y="1371600"/>
            <a:ext cx="1219200" cy="762000"/>
          </a:xfrm>
          <a:prstGeom prst="wedgeRoundRectCallout">
            <a:avLst>
              <a:gd name="adj1" fmla="val -78775"/>
              <a:gd name="adj2" fmla="val 81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err="1">
                <a:solidFill>
                  <a:srgbClr val="000000"/>
                </a:solidFill>
              </a:rPr>
              <a:t>Vb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7620000" y="2819400"/>
            <a:ext cx="1219200" cy="762000"/>
          </a:xfrm>
          <a:prstGeom prst="wedgeRoundRectCallout">
            <a:avLst>
              <a:gd name="adj1" fmla="val -97965"/>
              <a:gd name="adj2" fmla="val 589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Vu</a:t>
            </a:r>
          </a:p>
        </p:txBody>
      </p:sp>
    </p:spTree>
    <p:extLst>
      <p:ext uri="{BB962C8B-B14F-4D97-AF65-F5344CB8AC3E}">
        <p14:creationId xmlns:p14="http://schemas.microsoft.com/office/powerpoint/2010/main" val="214890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K-NN Experiments</a:t>
            </a:r>
          </a:p>
        </p:txBody>
      </p:sp>
      <p:pic>
        <p:nvPicPr>
          <p:cNvPr id="58370" name="Picture 2" descr="Screen Shot 2014-10-19 at 5.50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4"/>
          <a:stretch>
            <a:fillRect/>
          </a:stretch>
        </p:blipFill>
        <p:spPr bwMode="auto">
          <a:xfrm>
            <a:off x="0" y="1065213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0910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Tree Experiments</a:t>
            </a:r>
          </a:p>
        </p:txBody>
      </p:sp>
      <p:pic>
        <p:nvPicPr>
          <p:cNvPr id="59394" name="Picture 4" descr="Screen Shot 2014-10-19 at 5.5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4"/>
          <a:stretch>
            <a:fillRect/>
          </a:stretch>
        </p:blipFill>
        <p:spPr bwMode="auto">
          <a:xfrm>
            <a:off x="0" y="1231900"/>
            <a:ext cx="91440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5" descr="Screen Shot 2014-10-19 at 5.50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88719"/>
            <a:ext cx="8763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9017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Tree </a:t>
            </a:r>
            <a:r>
              <a:rPr lang="ja-JP" altLang="en-US">
                <a:latin typeface="Arial" charset="0"/>
              </a:rPr>
              <a:t>“</a:t>
            </a:r>
            <a:r>
              <a:rPr lang="en-US" altLang="ja-JP">
                <a:latin typeface="Arial" charset="0"/>
              </a:rPr>
              <a:t>stump</a:t>
            </a:r>
            <a:r>
              <a:rPr lang="ja-JP" altLang="en-US">
                <a:latin typeface="Arial" charset="0"/>
              </a:rPr>
              <a:t>”</a:t>
            </a:r>
            <a:r>
              <a:rPr lang="en-US" altLang="ja-JP">
                <a:latin typeface="Arial" charset="0"/>
              </a:rPr>
              <a:t> experiments </a:t>
            </a:r>
            <a:br>
              <a:rPr lang="en-US" altLang="ja-JP">
                <a:latin typeface="Arial" charset="0"/>
              </a:rPr>
            </a:br>
            <a:r>
              <a:rPr lang="en-US" altLang="ja-JP">
                <a:latin typeface="Arial" charset="0"/>
              </a:rPr>
              <a:t>(depth 2)</a:t>
            </a:r>
            <a:endParaRPr lang="en-US">
              <a:latin typeface="Arial" charset="0"/>
            </a:endParaRPr>
          </a:p>
        </p:txBody>
      </p:sp>
      <p:pic>
        <p:nvPicPr>
          <p:cNvPr id="60418" name="Picture 2" descr="Screen Shot 2014-10-19 at 5.53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5"/>
          <a:stretch>
            <a:fillRect/>
          </a:stretch>
        </p:blipFill>
        <p:spPr bwMode="auto">
          <a:xfrm>
            <a:off x="838200" y="1241425"/>
            <a:ext cx="74914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7543800" y="1524000"/>
            <a:ext cx="1371600" cy="762000"/>
          </a:xfrm>
          <a:prstGeom prst="wedgeRoundRectCallout">
            <a:avLst>
              <a:gd name="adj1" fmla="val -96340"/>
              <a:gd name="adj2" fmla="val 13892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Bias </a:t>
            </a:r>
            <a:r>
              <a:rPr lang="en-US" sz="1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is reduced (!)</a:t>
            </a:r>
            <a:endParaRPr lang="en-US" sz="18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4" descr="Screen Shot 2014-10-19 at 5.5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4295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Large tree experiments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(depth 10)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7543800" y="1209675"/>
            <a:ext cx="1371600" cy="762000"/>
          </a:xfrm>
          <a:prstGeom prst="wedgeRoundRectCallout">
            <a:avLst>
              <a:gd name="adj1" fmla="val -194826"/>
              <a:gd name="adj2" fmla="val 10679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Bias </a:t>
            </a:r>
            <a:r>
              <a: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is not changed much</a:t>
            </a:r>
            <a:endParaRPr lang="en-US" sz="1800" b="1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934200" y="3200400"/>
            <a:ext cx="1524000" cy="1066800"/>
          </a:xfrm>
          <a:prstGeom prst="wedgeRoundRectCallout">
            <a:avLst>
              <a:gd name="adj1" fmla="val -225815"/>
              <a:gd name="adj2" fmla="val 13120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Variance </a:t>
            </a:r>
            <a:r>
              <a:rPr lang="en-US" sz="1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is reduced</a:t>
            </a:r>
            <a:endParaRPr lang="en-US" sz="18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6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375" y="5508625"/>
            <a:ext cx="900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Decision-tree learning... Step 2 </a:t>
            </a:r>
            <a:r>
              <a:rPr lang="mr-IN" dirty="0"/>
              <a:t>–</a:t>
            </a:r>
            <a:r>
              <a:rPr lang="en-CA" dirty="0"/>
              <a:t> </a:t>
            </a:r>
            <a:r>
              <a:rPr lang="en-CA" dirty="0" err="1"/>
              <a:t>predilect</a:t>
            </a:r>
            <a:r>
              <a:rPr lang="en-CA" dirty="0"/>
              <a:t> steps with more info content</a:t>
            </a:r>
          </a:p>
        </p:txBody>
      </p:sp>
      <p:sp>
        <p:nvSpPr>
          <p:cNvPr id="7" name="Multiply 6"/>
          <p:cNvSpPr/>
          <p:nvPr/>
        </p:nvSpPr>
        <p:spPr bwMode="auto">
          <a:xfrm>
            <a:off x="8350250" y="4191000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798512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750887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75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375" y="5508625"/>
            <a:ext cx="504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Decision-tree learning... Step 3 </a:t>
            </a:r>
            <a:r>
              <a:rPr lang="mr-IN" dirty="0"/>
              <a:t>–</a:t>
            </a:r>
            <a:r>
              <a:rPr lang="en-CA" dirty="0"/>
              <a:t> learn!</a:t>
            </a:r>
          </a:p>
        </p:txBody>
      </p:sp>
      <p:sp>
        <p:nvSpPr>
          <p:cNvPr id="7" name="Multiply 6"/>
          <p:cNvSpPr/>
          <p:nvPr/>
        </p:nvSpPr>
        <p:spPr bwMode="auto">
          <a:xfrm>
            <a:off x="8350250" y="4191000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798512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750887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7220809" y="4048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7038246" y="3968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6869243" y="3571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Left Arrow 12"/>
          <p:cNvSpPr/>
          <p:nvPr/>
        </p:nvSpPr>
        <p:spPr bwMode="auto">
          <a:xfrm>
            <a:off x="6686680" y="3333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6652614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Left Arrow 14"/>
          <p:cNvSpPr/>
          <p:nvPr/>
        </p:nvSpPr>
        <p:spPr bwMode="auto">
          <a:xfrm>
            <a:off x="6470051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64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375" y="5508625"/>
            <a:ext cx="504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Decision-tree learning... Step 3 </a:t>
            </a:r>
            <a:r>
              <a:rPr lang="mr-IN" dirty="0"/>
              <a:t>–</a:t>
            </a:r>
            <a:r>
              <a:rPr lang="en-CA" dirty="0"/>
              <a:t> learn!</a:t>
            </a:r>
          </a:p>
        </p:txBody>
      </p:sp>
      <p:sp>
        <p:nvSpPr>
          <p:cNvPr id="7" name="Multiply 6"/>
          <p:cNvSpPr/>
          <p:nvPr/>
        </p:nvSpPr>
        <p:spPr bwMode="auto">
          <a:xfrm>
            <a:off x="8350250" y="4191000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798512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750887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7220809" y="4048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7038246" y="3968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6869243" y="3571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Left Arrow 12"/>
          <p:cNvSpPr/>
          <p:nvPr/>
        </p:nvSpPr>
        <p:spPr bwMode="auto">
          <a:xfrm>
            <a:off x="6686680" y="3333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6652614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Left Arrow 14"/>
          <p:cNvSpPr/>
          <p:nvPr/>
        </p:nvSpPr>
        <p:spPr bwMode="auto">
          <a:xfrm>
            <a:off x="6470051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Left Arrow 15"/>
          <p:cNvSpPr/>
          <p:nvPr/>
        </p:nvSpPr>
        <p:spPr bwMode="auto">
          <a:xfrm>
            <a:off x="6287488" y="2857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7" name="Left Arrow 16"/>
          <p:cNvSpPr/>
          <p:nvPr/>
        </p:nvSpPr>
        <p:spPr bwMode="auto">
          <a:xfrm>
            <a:off x="6104925" y="2682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8" name="Left Arrow 17"/>
          <p:cNvSpPr/>
          <p:nvPr/>
        </p:nvSpPr>
        <p:spPr bwMode="auto">
          <a:xfrm>
            <a:off x="5788413" y="2857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Left Arrow 18"/>
          <p:cNvSpPr/>
          <p:nvPr/>
        </p:nvSpPr>
        <p:spPr bwMode="auto">
          <a:xfrm>
            <a:off x="5605850" y="26193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Left Arrow 19"/>
          <p:cNvSpPr/>
          <p:nvPr/>
        </p:nvSpPr>
        <p:spPr bwMode="auto">
          <a:xfrm>
            <a:off x="5647513" y="23812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Left Arrow 20"/>
          <p:cNvSpPr/>
          <p:nvPr/>
        </p:nvSpPr>
        <p:spPr bwMode="auto">
          <a:xfrm>
            <a:off x="5464950" y="2143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Left Arrow 21"/>
          <p:cNvSpPr/>
          <p:nvPr/>
        </p:nvSpPr>
        <p:spPr bwMode="auto">
          <a:xfrm>
            <a:off x="5240725" y="19494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Left Arrow 22"/>
          <p:cNvSpPr/>
          <p:nvPr/>
        </p:nvSpPr>
        <p:spPr bwMode="auto">
          <a:xfrm>
            <a:off x="4943050" y="19494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4" name="Left Arrow 23"/>
          <p:cNvSpPr/>
          <p:nvPr/>
        </p:nvSpPr>
        <p:spPr bwMode="auto">
          <a:xfrm>
            <a:off x="4689475" y="2143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Left Arrow 24"/>
          <p:cNvSpPr/>
          <p:nvPr/>
        </p:nvSpPr>
        <p:spPr bwMode="auto">
          <a:xfrm flipH="1">
            <a:off x="4577925" y="24257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6" name="Left Arrow 25"/>
          <p:cNvSpPr/>
          <p:nvPr/>
        </p:nvSpPr>
        <p:spPr bwMode="auto">
          <a:xfrm flipH="1">
            <a:off x="4632325" y="2682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7" name="Left Arrow 26"/>
          <p:cNvSpPr/>
          <p:nvPr/>
        </p:nvSpPr>
        <p:spPr bwMode="auto">
          <a:xfrm flipH="1">
            <a:off x="4760487" y="2857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8" name="Left Arrow 27"/>
          <p:cNvSpPr/>
          <p:nvPr/>
        </p:nvSpPr>
        <p:spPr bwMode="auto">
          <a:xfrm flipH="1">
            <a:off x="4943049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9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15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375" y="5508625"/>
            <a:ext cx="504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Decision-tree learning... Step 3 </a:t>
            </a:r>
            <a:r>
              <a:rPr lang="mr-IN" dirty="0"/>
              <a:t>–</a:t>
            </a:r>
            <a:r>
              <a:rPr lang="en-CA" dirty="0"/>
              <a:t> learn!</a:t>
            </a:r>
          </a:p>
        </p:txBody>
      </p:sp>
      <p:sp>
        <p:nvSpPr>
          <p:cNvPr id="7" name="Multiply 6"/>
          <p:cNvSpPr/>
          <p:nvPr/>
        </p:nvSpPr>
        <p:spPr bwMode="auto">
          <a:xfrm>
            <a:off x="8350250" y="4191000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798512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750887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7220809" y="4048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7038246" y="3968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6869243" y="3571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Left Arrow 12"/>
          <p:cNvSpPr/>
          <p:nvPr/>
        </p:nvSpPr>
        <p:spPr bwMode="auto">
          <a:xfrm>
            <a:off x="6686680" y="3333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6652614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Left Arrow 14"/>
          <p:cNvSpPr/>
          <p:nvPr/>
        </p:nvSpPr>
        <p:spPr bwMode="auto">
          <a:xfrm>
            <a:off x="6470051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Left Arrow 15"/>
          <p:cNvSpPr/>
          <p:nvPr/>
        </p:nvSpPr>
        <p:spPr bwMode="auto">
          <a:xfrm>
            <a:off x="6287488" y="2857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7" name="Left Arrow 16"/>
          <p:cNvSpPr/>
          <p:nvPr/>
        </p:nvSpPr>
        <p:spPr bwMode="auto">
          <a:xfrm>
            <a:off x="6104925" y="2682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8" name="Left Arrow 17"/>
          <p:cNvSpPr/>
          <p:nvPr/>
        </p:nvSpPr>
        <p:spPr bwMode="auto">
          <a:xfrm>
            <a:off x="5788413" y="2857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Left Arrow 18"/>
          <p:cNvSpPr/>
          <p:nvPr/>
        </p:nvSpPr>
        <p:spPr bwMode="auto">
          <a:xfrm>
            <a:off x="5605850" y="26193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Left Arrow 19"/>
          <p:cNvSpPr/>
          <p:nvPr/>
        </p:nvSpPr>
        <p:spPr bwMode="auto">
          <a:xfrm>
            <a:off x="5647513" y="23812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Left Arrow 20"/>
          <p:cNvSpPr/>
          <p:nvPr/>
        </p:nvSpPr>
        <p:spPr bwMode="auto">
          <a:xfrm>
            <a:off x="5464950" y="2143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Left Arrow 21"/>
          <p:cNvSpPr/>
          <p:nvPr/>
        </p:nvSpPr>
        <p:spPr bwMode="auto">
          <a:xfrm>
            <a:off x="5240725" y="19494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Left Arrow 22"/>
          <p:cNvSpPr/>
          <p:nvPr/>
        </p:nvSpPr>
        <p:spPr bwMode="auto">
          <a:xfrm>
            <a:off x="4943050" y="19494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4" name="Left Arrow 23"/>
          <p:cNvSpPr/>
          <p:nvPr/>
        </p:nvSpPr>
        <p:spPr bwMode="auto">
          <a:xfrm>
            <a:off x="4689475" y="2143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Left Arrow 24"/>
          <p:cNvSpPr/>
          <p:nvPr/>
        </p:nvSpPr>
        <p:spPr bwMode="auto">
          <a:xfrm flipH="1">
            <a:off x="4577925" y="24257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6" name="Left Arrow 25"/>
          <p:cNvSpPr/>
          <p:nvPr/>
        </p:nvSpPr>
        <p:spPr bwMode="auto">
          <a:xfrm flipH="1">
            <a:off x="4632325" y="2682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7" name="Left Arrow 26"/>
          <p:cNvSpPr/>
          <p:nvPr/>
        </p:nvSpPr>
        <p:spPr bwMode="auto">
          <a:xfrm flipH="1">
            <a:off x="4760487" y="2857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8" name="Left Arrow 27"/>
          <p:cNvSpPr/>
          <p:nvPr/>
        </p:nvSpPr>
        <p:spPr bwMode="auto">
          <a:xfrm flipH="1">
            <a:off x="4943049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9" name="Left Arrow 28"/>
          <p:cNvSpPr/>
          <p:nvPr/>
        </p:nvSpPr>
        <p:spPr bwMode="auto">
          <a:xfrm>
            <a:off x="4943049" y="30956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0" name="Left Arrow 29"/>
          <p:cNvSpPr/>
          <p:nvPr/>
        </p:nvSpPr>
        <p:spPr bwMode="auto">
          <a:xfrm>
            <a:off x="4577925" y="32226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1" name="Left Arrow 30"/>
          <p:cNvSpPr/>
          <p:nvPr/>
        </p:nvSpPr>
        <p:spPr bwMode="auto">
          <a:xfrm>
            <a:off x="4449762" y="3460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2" name="Left Arrow 31"/>
          <p:cNvSpPr/>
          <p:nvPr/>
        </p:nvSpPr>
        <p:spPr bwMode="auto">
          <a:xfrm rot="10624871">
            <a:off x="4212800" y="36036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3" name="Left Arrow 32"/>
          <p:cNvSpPr/>
          <p:nvPr/>
        </p:nvSpPr>
        <p:spPr bwMode="auto">
          <a:xfrm>
            <a:off x="4173537" y="3841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4" name="Left Arrow 33"/>
          <p:cNvSpPr/>
          <p:nvPr/>
        </p:nvSpPr>
        <p:spPr bwMode="auto">
          <a:xfrm rot="11091225">
            <a:off x="4030237" y="4048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5" name="Left Arrow 34"/>
          <p:cNvSpPr/>
          <p:nvPr/>
        </p:nvSpPr>
        <p:spPr bwMode="auto">
          <a:xfrm>
            <a:off x="3956787" y="42862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6" name="Left Arrow 35"/>
          <p:cNvSpPr/>
          <p:nvPr/>
        </p:nvSpPr>
        <p:spPr bwMode="auto">
          <a:xfrm rot="10800000">
            <a:off x="3825450" y="4508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7" name="Left Arrow 36"/>
          <p:cNvSpPr/>
          <p:nvPr/>
        </p:nvSpPr>
        <p:spPr bwMode="auto">
          <a:xfrm>
            <a:off x="3825450" y="4762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3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16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375" y="5508625"/>
            <a:ext cx="727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Decision-tree learning... Step 4 </a:t>
            </a:r>
            <a:r>
              <a:rPr lang="mr-IN" dirty="0"/>
              <a:t>–</a:t>
            </a:r>
            <a:r>
              <a:rPr lang="en-CA" dirty="0"/>
              <a:t> hey, there’s a HUMAN!</a:t>
            </a:r>
          </a:p>
        </p:txBody>
      </p:sp>
      <p:sp>
        <p:nvSpPr>
          <p:cNvPr id="7" name="Multiply 6"/>
          <p:cNvSpPr/>
          <p:nvPr/>
        </p:nvSpPr>
        <p:spPr bwMode="auto">
          <a:xfrm>
            <a:off x="8350250" y="4191000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798512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7508875" y="4381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7220809" y="4048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7038246" y="3968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6869243" y="3571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Left Arrow 12"/>
          <p:cNvSpPr/>
          <p:nvPr/>
        </p:nvSpPr>
        <p:spPr bwMode="auto">
          <a:xfrm>
            <a:off x="6686680" y="3333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6652614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Left Arrow 14"/>
          <p:cNvSpPr/>
          <p:nvPr/>
        </p:nvSpPr>
        <p:spPr bwMode="auto">
          <a:xfrm>
            <a:off x="6470051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Left Arrow 15"/>
          <p:cNvSpPr/>
          <p:nvPr/>
        </p:nvSpPr>
        <p:spPr bwMode="auto">
          <a:xfrm>
            <a:off x="6287488" y="2857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7" name="Left Arrow 16"/>
          <p:cNvSpPr/>
          <p:nvPr/>
        </p:nvSpPr>
        <p:spPr bwMode="auto">
          <a:xfrm>
            <a:off x="6104925" y="2682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8" name="Left Arrow 17"/>
          <p:cNvSpPr/>
          <p:nvPr/>
        </p:nvSpPr>
        <p:spPr bwMode="auto">
          <a:xfrm>
            <a:off x="5788413" y="2857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Left Arrow 18"/>
          <p:cNvSpPr/>
          <p:nvPr/>
        </p:nvSpPr>
        <p:spPr bwMode="auto">
          <a:xfrm>
            <a:off x="5605850" y="26193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Left Arrow 19"/>
          <p:cNvSpPr/>
          <p:nvPr/>
        </p:nvSpPr>
        <p:spPr bwMode="auto">
          <a:xfrm>
            <a:off x="5647513" y="23812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Left Arrow 20"/>
          <p:cNvSpPr/>
          <p:nvPr/>
        </p:nvSpPr>
        <p:spPr bwMode="auto">
          <a:xfrm>
            <a:off x="5464950" y="2143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Left Arrow 21"/>
          <p:cNvSpPr/>
          <p:nvPr/>
        </p:nvSpPr>
        <p:spPr bwMode="auto">
          <a:xfrm>
            <a:off x="5240725" y="19494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Left Arrow 22"/>
          <p:cNvSpPr/>
          <p:nvPr/>
        </p:nvSpPr>
        <p:spPr bwMode="auto">
          <a:xfrm>
            <a:off x="4943050" y="19494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4" name="Left Arrow 23"/>
          <p:cNvSpPr/>
          <p:nvPr/>
        </p:nvSpPr>
        <p:spPr bwMode="auto">
          <a:xfrm>
            <a:off x="4689475" y="2143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Left Arrow 24"/>
          <p:cNvSpPr/>
          <p:nvPr/>
        </p:nvSpPr>
        <p:spPr bwMode="auto">
          <a:xfrm flipH="1">
            <a:off x="4577925" y="24257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6" name="Left Arrow 25"/>
          <p:cNvSpPr/>
          <p:nvPr/>
        </p:nvSpPr>
        <p:spPr bwMode="auto">
          <a:xfrm flipH="1">
            <a:off x="4632325" y="268287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7" name="Left Arrow 26"/>
          <p:cNvSpPr/>
          <p:nvPr/>
        </p:nvSpPr>
        <p:spPr bwMode="auto">
          <a:xfrm flipH="1">
            <a:off x="4760487" y="2857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8" name="Left Arrow 27"/>
          <p:cNvSpPr/>
          <p:nvPr/>
        </p:nvSpPr>
        <p:spPr bwMode="auto">
          <a:xfrm flipH="1">
            <a:off x="4943049" y="29210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9" name="Left Arrow 28"/>
          <p:cNvSpPr/>
          <p:nvPr/>
        </p:nvSpPr>
        <p:spPr bwMode="auto">
          <a:xfrm>
            <a:off x="4943049" y="30956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0" name="Left Arrow 29"/>
          <p:cNvSpPr/>
          <p:nvPr/>
        </p:nvSpPr>
        <p:spPr bwMode="auto">
          <a:xfrm>
            <a:off x="4577925" y="32226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1" name="Left Arrow 30"/>
          <p:cNvSpPr/>
          <p:nvPr/>
        </p:nvSpPr>
        <p:spPr bwMode="auto">
          <a:xfrm>
            <a:off x="4449762" y="3460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2" name="Left Arrow 31"/>
          <p:cNvSpPr/>
          <p:nvPr/>
        </p:nvSpPr>
        <p:spPr bwMode="auto">
          <a:xfrm>
            <a:off x="4212800" y="36036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3" name="Left Arrow 32"/>
          <p:cNvSpPr/>
          <p:nvPr/>
        </p:nvSpPr>
        <p:spPr bwMode="auto">
          <a:xfrm>
            <a:off x="4173537" y="38417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4" name="Left Arrow 33"/>
          <p:cNvSpPr/>
          <p:nvPr/>
        </p:nvSpPr>
        <p:spPr bwMode="auto">
          <a:xfrm>
            <a:off x="4030237" y="4048125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5" name="Left Arrow 34"/>
          <p:cNvSpPr/>
          <p:nvPr/>
        </p:nvSpPr>
        <p:spPr bwMode="auto">
          <a:xfrm>
            <a:off x="3956787" y="428625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6" name="Left Arrow 35"/>
          <p:cNvSpPr/>
          <p:nvPr/>
        </p:nvSpPr>
        <p:spPr bwMode="auto">
          <a:xfrm>
            <a:off x="3825450" y="4508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7" name="Left Arrow 36"/>
          <p:cNvSpPr/>
          <p:nvPr/>
        </p:nvSpPr>
        <p:spPr bwMode="auto">
          <a:xfrm>
            <a:off x="3825450" y="4762500"/>
            <a:ext cx="365125" cy="476250"/>
          </a:xfrm>
          <a:prstGeom prst="leftArrow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2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17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1 </a:t>
            </a:r>
            <a:r>
              <a:rPr lang="mr-IN" dirty="0"/>
              <a:t>–</a:t>
            </a:r>
            <a:r>
              <a:rPr lang="en-CA" dirty="0"/>
              <a:t> linear separation</a:t>
            </a:r>
          </a:p>
        </p:txBody>
      </p:sp>
    </p:spTree>
    <p:extLst>
      <p:ext uri="{BB962C8B-B14F-4D97-AF65-F5344CB8AC3E}">
        <p14:creationId xmlns:p14="http://schemas.microsoft.com/office/powerpoint/2010/main" val="3178325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18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1 </a:t>
            </a:r>
            <a:r>
              <a:rPr lang="mr-IN" dirty="0"/>
              <a:t>–</a:t>
            </a:r>
            <a:r>
              <a:rPr lang="en-CA" dirty="0"/>
              <a:t> linear separation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3508375" y="1619250"/>
            <a:ext cx="1546225" cy="35718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H="1" flipV="1">
            <a:off x="5207000" y="1771651"/>
            <a:ext cx="4095750" cy="32247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685801" y="3270250"/>
            <a:ext cx="2822574" cy="19208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3508375" y="3270250"/>
            <a:ext cx="84137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4034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19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523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2 </a:t>
            </a:r>
            <a:r>
              <a:rPr lang="mr-IN" dirty="0"/>
              <a:t>–</a:t>
            </a:r>
            <a:r>
              <a:rPr lang="en-CA" dirty="0"/>
              <a:t> start randomly!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5873750" y="612776"/>
            <a:ext cx="4095750" cy="32247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7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416859" y="115888"/>
            <a:ext cx="6803950" cy="8382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Bias-Variance Trade-offs &amp; EMSE: Outline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0" y="1084730"/>
            <a:ext cx="9144000" cy="47244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Generalization foundations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Bias-variance trade-off!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Getting it done with Generalization </a:t>
            </a:r>
          </a:p>
          <a:p>
            <a:pPr lvl="1"/>
            <a:r>
              <a:rPr lang="en-US" sz="2400" dirty="0">
                <a:latin typeface="Arial" charset="0"/>
              </a:rPr>
              <a:t>Simple examples of bias/variance</a:t>
            </a:r>
          </a:p>
          <a:p>
            <a:pPr lvl="1"/>
            <a:r>
              <a:rPr lang="en-US" sz="2400" dirty="0">
                <a:latin typeface="Arial" charset="0"/>
              </a:rPr>
              <a:t>Mathematical definition</a:t>
            </a:r>
          </a:p>
          <a:p>
            <a:pPr lvl="1"/>
            <a:endParaRPr lang="en-US" sz="2400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Measuring/Reducing Effect of bias, variance and error</a:t>
            </a:r>
          </a:p>
          <a:p>
            <a:pPr lvl="1"/>
            <a:r>
              <a:rPr lang="en-US" dirty="0">
                <a:latin typeface="Arial" charset="0"/>
              </a:rPr>
              <a:t>Bagging as a way to reduce variance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Bias-variance final considerations for classification</a:t>
            </a:r>
          </a:p>
          <a:p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049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20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799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lots of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5873750" y="612776"/>
            <a:ext cx="4095750" cy="32247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68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21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799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lots of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5508625" y="1054650"/>
            <a:ext cx="4095750" cy="32247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1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22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799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lots of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5172934" y="1356275"/>
            <a:ext cx="4095750" cy="32247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5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23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799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lots of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0"/>
            <a:ext cx="4095750" cy="32247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8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24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799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lots of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0"/>
            <a:ext cx="3780566" cy="337026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59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25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799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lots of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5055459" y="17785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5365750" y="1626151"/>
            <a:ext cx="2835122" cy="35983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26955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26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832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still some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5055459" y="17785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5365750" y="1626151"/>
            <a:ext cx="2835122" cy="35983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5794376" y="1626152"/>
            <a:ext cx="2266949" cy="37507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8574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27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832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still some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5055459" y="17785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5365750" y="1626151"/>
            <a:ext cx="2835122" cy="35983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5794376" y="1626152"/>
            <a:ext cx="2266949" cy="37507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3349625" y="1238250"/>
            <a:ext cx="1553434" cy="39862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08886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28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832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still some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5055459" y="17785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5365750" y="1626151"/>
            <a:ext cx="2835122" cy="35983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5794376" y="1626152"/>
            <a:ext cx="2266949" cy="37507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3501166" y="1238250"/>
            <a:ext cx="1553434" cy="39862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96774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29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832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still some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5055459" y="17785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5365750" y="1626151"/>
            <a:ext cx="2835122" cy="35983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5794376" y="1626152"/>
            <a:ext cx="2266949" cy="37507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3778250" y="1238250"/>
            <a:ext cx="1276350" cy="41386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7674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But first, Recap! </a:t>
            </a:r>
            <a:br>
              <a:rPr lang="en-US" dirty="0">
                <a:latin typeface="Trebuchet MS"/>
                <a:ea typeface="ＭＳ Ｐゴシック" charset="0"/>
                <a:cs typeface="Trebuchet MS"/>
              </a:rPr>
            </a:br>
            <a:r>
              <a:rPr lang="en-US" dirty="0">
                <a:latin typeface="Trebuchet MS"/>
                <a:ea typeface="ＭＳ Ｐゴシック" charset="0"/>
                <a:cs typeface="Trebuchet MS"/>
              </a:rPr>
              <a:t>Why machine learning?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9719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rebuchet MS"/>
                <a:ea typeface="ＭＳ Ｐゴシック" charset="0"/>
                <a:cs typeface="Trebuchet MS"/>
              </a:rPr>
              <a:t>Extract knowledge/information from past experience/data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Different strategies to do so (decision-tree learning, Bayesian, instance-based </a:t>
            </a:r>
            <a:r>
              <a:rPr lang="mr-IN" sz="1800" dirty="0">
                <a:latin typeface="Trebuchet MS"/>
                <a:ea typeface="ＭＳ Ｐゴシック" charset="0"/>
                <a:cs typeface="Trebuchet MS"/>
              </a:rPr>
              <a:t>…</a:t>
            </a: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rebuchet MS"/>
                <a:ea typeface="ＭＳ Ｐゴシック" charset="0"/>
                <a:cs typeface="Trebuchet MS"/>
              </a:rPr>
              <a:t>Use this knowledge/information to analyze new experiences/data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rebuchet MS"/>
                <a:ea typeface="ＭＳ Ｐゴシック" charset="0"/>
                <a:cs typeface="Trebuchet MS"/>
              </a:rPr>
              <a:t>Designing rules to deal with new data by hand can be difficult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E.g., how to write a program that detects cats in images? 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rebuchet MS"/>
                <a:ea typeface="ＭＳ Ｐゴシック" charset="0"/>
                <a:cs typeface="Trebuchet MS"/>
              </a:rPr>
              <a:t>Collecting data can be easier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Find images with cats, and ones without them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rebuchet MS"/>
                <a:ea typeface="ＭＳ Ｐゴシック" charset="0"/>
                <a:cs typeface="Trebuchet MS"/>
              </a:rPr>
              <a:t>Use machine learning to automatically find such rules.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18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30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832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still some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5055459" y="17785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5365750" y="1626151"/>
            <a:ext cx="2835122" cy="35983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5794376" y="1626152"/>
            <a:ext cx="2266949" cy="37507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3968750" y="1238250"/>
            <a:ext cx="1085850" cy="41386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20451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31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832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still some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5055459" y="17785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5365750" y="1626151"/>
            <a:ext cx="2835122" cy="35983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5794376" y="1626152"/>
            <a:ext cx="2266949" cy="37507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3968750" y="1238250"/>
            <a:ext cx="1085850" cy="41386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4279900" y="523632"/>
            <a:ext cx="1085850" cy="41386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5726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32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832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still some error, learn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5055459" y="17785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5365750" y="1626151"/>
            <a:ext cx="2835122" cy="35983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5794376" y="1626152"/>
            <a:ext cx="2266949" cy="37507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3968750" y="1238250"/>
            <a:ext cx="1085850" cy="41386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4279900" y="523632"/>
            <a:ext cx="1085850" cy="41386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4629151" y="1778551"/>
            <a:ext cx="426308" cy="203065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5761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33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75" y="5508625"/>
            <a:ext cx="873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 learning... Step 3 </a:t>
            </a:r>
            <a:r>
              <a:rPr lang="mr-IN" dirty="0"/>
              <a:t>–</a:t>
            </a:r>
            <a:r>
              <a:rPr lang="en-CA" dirty="0"/>
              <a:t> error evaluation </a:t>
            </a:r>
            <a:r>
              <a:rPr lang="en-CA" dirty="0">
                <a:sym typeface="Wingdings"/>
              </a:rPr>
              <a:t> hey, there’s a HUMAN!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4903059" y="16261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Multiply 11"/>
          <p:cNvSpPr/>
          <p:nvPr/>
        </p:nvSpPr>
        <p:spPr bwMode="auto">
          <a:xfrm>
            <a:off x="8061325" y="1787526"/>
            <a:ext cx="793750" cy="805411"/>
          </a:xfrm>
          <a:prstGeom prst="mathMultiply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5055459" y="1778551"/>
            <a:ext cx="3555141" cy="337026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5365750" y="1626151"/>
            <a:ext cx="2835122" cy="35983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5794376" y="1626152"/>
            <a:ext cx="2266949" cy="37507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3968750" y="1238250"/>
            <a:ext cx="1085850" cy="41386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4279900" y="523632"/>
            <a:ext cx="1085850" cy="41386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4629151" y="1778551"/>
            <a:ext cx="426308" cy="203065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21317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Recap: Steps in machine learning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collection &amp; cleaning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“training data”, optionally with “labels” provided by an “oracle”.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Representation </a:t>
            </a:r>
            <a:r>
              <a:rPr lang="en-US" sz="1800" dirty="0">
                <a:latin typeface="Arial" charset="0"/>
                <a:ea typeface="ＭＳ Ｐゴシック" charset="0"/>
              </a:rPr>
              <a:t>(Feature Engineering)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how the data are encoded into “features” when presented to learning algorithm.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Inspection &amp; Modeling (Feature Engineering)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choose the class of models that the learning algorithm will choose from.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Estimation (Training with multiple options)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find the model that best explains the data: simple and fits well.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Validation (Test with test data)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evaluate the learned model and compare to solution found using other model classes.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Apply learned model to new “test” data</a:t>
            </a:r>
            <a:endParaRPr lang="fr-FR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Recap: Steps in machine learning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collection &amp; cleaning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“training data”, optionally with “labels” provided by an “oracle”.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Representation </a:t>
            </a:r>
            <a:r>
              <a:rPr lang="en-US" sz="1800" dirty="0">
                <a:latin typeface="Arial" charset="0"/>
                <a:ea typeface="ＭＳ Ｐゴシック" charset="0"/>
              </a:rPr>
              <a:t>(Feature Engineering)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how the data are encoded into “features” when presented to learning algorithm.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Inspection &amp; Modeling (Feature Engineering)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choose the class of models that the learning algorithm will choose from.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Estimation (Training with multiple options)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find the model that best explains the data: simple and fits well.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Validation (Test with test data)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evaluate the learned model and compare to solution found using other model classes.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Apply learned model to new “test” data</a:t>
            </a:r>
            <a:endParaRPr lang="fr-FR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19100" y="1930400"/>
            <a:ext cx="7607300" cy="9398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59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Recap: Data Representation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Important issue when using learning techniques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Different types of representations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err="1">
                <a:latin typeface="Arial" charset="0"/>
                <a:ea typeface="ＭＳ Ｐゴシック" charset="0"/>
              </a:rPr>
              <a:t>Vectorial</a:t>
            </a:r>
            <a:r>
              <a:rPr lang="en-US" sz="1800" dirty="0">
                <a:latin typeface="Arial" charset="0"/>
                <a:ea typeface="ＭＳ Ｐゴシック" charset="0"/>
              </a:rPr>
              <a:t>, graphs, 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Homogeneous or heterogeneous, e.g. Images + text</a:t>
            </a:r>
          </a:p>
          <a:p>
            <a:pPr lvl="2" eaLnBrk="1" hangingPunct="1">
              <a:lnSpc>
                <a:spcPct val="80000"/>
              </a:lnSpc>
            </a:pPr>
            <a:endParaRPr lang="en-US" sz="1600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Choice of representation may impact the choice of learning algorithm.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Domain knowledge can help to design or select good features.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</a:rPr>
              <a:t>The ultimate feature would solve the learning problem…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Automatic methods known as “feature selection” methods</a:t>
            </a:r>
            <a:endParaRPr lang="fr-FR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31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Recap: Steps in machine learning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collection &amp; cleaning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“training data”, optionally with “labels” provided by an “oracle”.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Representation </a:t>
            </a:r>
            <a:r>
              <a:rPr lang="en-US" sz="1800" dirty="0">
                <a:latin typeface="Arial" charset="0"/>
                <a:ea typeface="ＭＳ Ｐゴシック" charset="0"/>
              </a:rPr>
              <a:t>(Feature Engineering)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how the data are encoded into “features” when presented to learning algorithm.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Inspection &amp; Modeling (Feature Engineering)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choose the class of models that the learning algorithm will choose from.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Estimation (Training with multiple options)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find the model that best explains the data: simple and fits well.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Validation (Test with test data)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evaluate the learned model and compare to solution found using other model classes.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Apply learned model to new “test” data</a:t>
            </a:r>
            <a:endParaRPr lang="fr-FR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9100" y="2971800"/>
            <a:ext cx="7607300" cy="7112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55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6369909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Recap: Probability &amp; Statistics in Learning!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Many learning methods formulated as a probabilistic model of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Can deal with uncertainty in the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Missing values for some data can be handled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Provides a unified framework to combine many different models for different types of data</a:t>
            </a:r>
          </a:p>
          <a:p>
            <a:pPr lvl="1" eaLnBrk="1" hangingPunct="1">
              <a:lnSpc>
                <a:spcPct val="80000"/>
              </a:lnSpc>
            </a:pPr>
            <a:endParaRPr lang="en-US" sz="18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Statistics are used to analyze the behavior of learning algorithms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Does the learning algorithm recover the underlying model given enough data: “consistency”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How fast does is do so: rate of convergence</a:t>
            </a:r>
          </a:p>
          <a:p>
            <a:pPr lvl="1" eaLnBrk="1" hangingPunct="1">
              <a:lnSpc>
                <a:spcPct val="80000"/>
              </a:lnSpc>
            </a:pPr>
            <a:endParaRPr lang="en-US" sz="18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Common important assumption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Training data sampled from the true data distribution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The test data is sampled from the same distribution</a:t>
            </a:r>
            <a:endParaRPr lang="fr-FR" sz="1800">
              <a:latin typeface="Arial" charset="0"/>
              <a:ea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2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Recap: Steps in machine learning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collection &amp; cleaning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“training data”, optionally with “labels” provided by an “oracle”.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Representation </a:t>
            </a:r>
            <a:r>
              <a:rPr lang="en-US" sz="1800" dirty="0">
                <a:latin typeface="Arial" charset="0"/>
                <a:ea typeface="ＭＳ Ｐゴシック" charset="0"/>
              </a:rPr>
              <a:t>(Feature Engineering)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how the data are encoded into “features” when presented to learning algorithm.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Data Inspection &amp; Modeling (Feature Engineering)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choose the class of models that the learning algorithm will choose from.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Estimation (Training with multiple options)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find the model that best explains the data: simple and fits well.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Validation (Test with test data)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evaluate the learned model and compare to solution found using other model classes.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Apply learned model to new “test” data</a:t>
            </a:r>
            <a:endParaRPr lang="fr-FR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19100" y="3784600"/>
            <a:ext cx="7607300" cy="6223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0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But first, Recap! </a:t>
            </a:r>
            <a:br>
              <a:rPr lang="en-US" dirty="0">
                <a:latin typeface="Trebuchet MS"/>
                <a:ea typeface="ＭＳ Ｐゴシック" charset="0"/>
                <a:cs typeface="Trebuchet MS"/>
              </a:rPr>
            </a:br>
            <a:r>
              <a:rPr lang="en-US" dirty="0">
                <a:latin typeface="Trebuchet MS"/>
                <a:ea typeface="ＭＳ Ｐゴシック" charset="0"/>
                <a:cs typeface="Trebuchet MS"/>
              </a:rPr>
              <a:t>Why machine learning?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9719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ea typeface="ＭＳ Ｐゴシック" charset="0"/>
                <a:cs typeface="Trebuchet MS"/>
              </a:rPr>
              <a:t>Extract knowledge/information from past experience/data</a:t>
            </a:r>
          </a:p>
          <a:p>
            <a:pPr lvl="1">
              <a:lnSpc>
                <a:spcPct val="80000"/>
              </a:lnSpc>
            </a:pPr>
            <a:r>
              <a:rPr lang="en-US" sz="1800" b="1" dirty="0">
                <a:latin typeface="Trebuchet MS"/>
                <a:ea typeface="ＭＳ Ｐゴシック" charset="0"/>
                <a:cs typeface="Trebuchet MS"/>
              </a:rPr>
              <a:t>Different strategies to do so (decision-tree learning, Bayesian, instance-based </a:t>
            </a:r>
            <a:r>
              <a:rPr lang="mr-IN" sz="1800" b="1" dirty="0">
                <a:latin typeface="Trebuchet MS"/>
                <a:ea typeface="ＭＳ Ｐゴシック" charset="0"/>
                <a:cs typeface="Trebuchet MS"/>
              </a:rPr>
              <a:t>…</a:t>
            </a:r>
            <a:r>
              <a:rPr lang="en-US" sz="1800" b="1" dirty="0">
                <a:latin typeface="Trebuchet MS"/>
                <a:ea typeface="ＭＳ Ｐゴシック" charset="0"/>
                <a:cs typeface="Trebuchet MS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CCCCCC"/>
              </a:solidFill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CCCC"/>
                </a:solidFill>
                <a:latin typeface="Trebuchet MS"/>
                <a:ea typeface="ＭＳ Ｐゴシック" charset="0"/>
                <a:cs typeface="Trebuchet MS"/>
              </a:rPr>
              <a:t>Use this knowledge/information to analyze new experiences/data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CCCCCC"/>
              </a:solidFill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CCCC"/>
                </a:solidFill>
                <a:latin typeface="Trebuchet MS"/>
                <a:ea typeface="ＭＳ Ｐゴシック" charset="0"/>
                <a:cs typeface="Trebuchet MS"/>
              </a:rPr>
              <a:t>Designing rules to deal with new data by hand can be difficult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solidFill>
                  <a:srgbClr val="CCCCCC"/>
                </a:solidFill>
                <a:latin typeface="Trebuchet MS"/>
                <a:ea typeface="ＭＳ Ｐゴシック" charset="0"/>
                <a:cs typeface="Trebuchet MS"/>
              </a:rPr>
              <a:t>How to write a program that detects cats in images? 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CCCCCC"/>
              </a:solidFill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CCCC"/>
                </a:solidFill>
                <a:latin typeface="Trebuchet MS"/>
                <a:ea typeface="ＭＳ Ｐゴシック" charset="0"/>
                <a:cs typeface="Trebuchet MS"/>
              </a:rPr>
              <a:t>Collecting data can be easier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solidFill>
                  <a:srgbClr val="CCCCCC"/>
                </a:solidFill>
                <a:latin typeface="Trebuchet MS"/>
                <a:ea typeface="ＭＳ Ｐゴシック" charset="0"/>
                <a:cs typeface="Trebuchet MS"/>
              </a:rPr>
              <a:t>Find images with cats, and ones without them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CCCCCC"/>
              </a:solidFill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CCCC"/>
                </a:solidFill>
                <a:latin typeface="Trebuchet MS"/>
                <a:ea typeface="ＭＳ Ｐゴシック" charset="0"/>
                <a:cs typeface="Trebuchet MS"/>
              </a:rPr>
              <a:t>Use machine learning to automatically find such rules.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56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6221" y="115888"/>
            <a:ext cx="5678488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Recap: Different forms of learning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Supervised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Classification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Regression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Unsupervised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Clustering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Dimension reduction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Topic models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Density estimation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Semi-supervised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Combine labeled data with unlabeled data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Active learning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Determine the most useful data to label next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Many other forms…</a:t>
            </a:r>
            <a:endParaRPr lang="fr-FR" sz="1800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0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6221" y="115888"/>
            <a:ext cx="5678488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Recap: Different forms of learning</a:t>
            </a:r>
            <a:endParaRPr lang="fr-FR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Supervised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>
                <a:latin typeface="Trebuchet MS"/>
                <a:ea typeface="ＭＳ Ｐゴシック" charset="0"/>
                <a:cs typeface="Trebuchet MS"/>
              </a:rPr>
              <a:t>Classification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>
                <a:latin typeface="Trebuchet MS"/>
                <a:ea typeface="ＭＳ Ｐゴシック" charset="0"/>
                <a:cs typeface="Trebuchet MS"/>
              </a:rPr>
              <a:t>Regression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Unsupervised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>
                <a:latin typeface="Trebuchet MS"/>
                <a:ea typeface="ＭＳ Ｐゴシック" charset="0"/>
                <a:cs typeface="Trebuchet MS"/>
              </a:rPr>
              <a:t>Clustering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Dimension reduction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Topic models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Density estimation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Semi-supervised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Trebuchet MS"/>
                <a:ea typeface="ＭＳ Ｐゴシック" charset="0"/>
                <a:cs typeface="Trebuchet MS"/>
              </a:rPr>
              <a:t>Combine labeled data wit unlabeled data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b="1" dirty="0">
                <a:latin typeface="Trebuchet MS"/>
                <a:ea typeface="ＭＳ Ｐゴシック" charset="0"/>
                <a:cs typeface="Trebuchet MS"/>
              </a:rPr>
              <a:t>Active (or Deep) learning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dirty="0">
                <a:latin typeface="Trebuchet MS"/>
                <a:ea typeface="ＭＳ Ｐゴシック" charset="0"/>
                <a:cs typeface="Trebuchet MS"/>
              </a:rPr>
              <a:t>Determine the most useful data to label next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Trebuchet MS"/>
                <a:ea typeface="ＭＳ Ｐゴシック" charset="0"/>
                <a:cs typeface="Trebuchet MS"/>
              </a:rPr>
              <a:t>Many other forms…</a:t>
            </a:r>
            <a:endParaRPr lang="fr-FR" sz="1800" dirty="0">
              <a:latin typeface="Trebuchet MS"/>
              <a:ea typeface="ＭＳ Ｐゴシック" charset="0"/>
              <a:cs typeface="Trebuchet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24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Here comes the trouble...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42</a:t>
            </a:fld>
            <a:r>
              <a:rPr lang="it-IT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55" y="1729533"/>
            <a:ext cx="6487689" cy="44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52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416859" y="115888"/>
            <a:ext cx="6803950" cy="8382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Bias-Variance Trade-offs &amp; EMSE: Outline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0" y="1084730"/>
            <a:ext cx="9144000" cy="47244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Generalization foundations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Bias-variance trade-off!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Getting it done with Generalization </a:t>
            </a:r>
          </a:p>
          <a:p>
            <a:pPr lvl="1"/>
            <a:r>
              <a:rPr lang="en-US" sz="2400" dirty="0">
                <a:latin typeface="Arial" charset="0"/>
              </a:rPr>
              <a:t>Simple examples of bias/variance</a:t>
            </a:r>
          </a:p>
          <a:p>
            <a:pPr lvl="1"/>
            <a:r>
              <a:rPr lang="en-US" sz="2400" dirty="0">
                <a:latin typeface="Arial" charset="0"/>
              </a:rPr>
              <a:t>Mathematical definition</a:t>
            </a:r>
          </a:p>
          <a:p>
            <a:pPr lvl="1"/>
            <a:endParaRPr lang="en-US" sz="2400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Measuring/Reducing Effect of bias, variance and error</a:t>
            </a:r>
          </a:p>
          <a:p>
            <a:pPr lvl="1"/>
            <a:r>
              <a:rPr lang="en-US" dirty="0">
                <a:latin typeface="Arial" charset="0"/>
              </a:rPr>
              <a:t>Bagging as a way to reduce variance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Bias-variance final considerations for classification</a:t>
            </a:r>
          </a:p>
          <a:p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452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Generalization*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381000" y="5452988"/>
            <a:ext cx="8458200" cy="9144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How well does a learned model generalize from the data it was trained on, to a new test-set?</a:t>
            </a: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215255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5255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/>
          <p:cNvSpPr txBox="1">
            <a:spLocks noChangeArrowheads="1"/>
          </p:cNvSpPr>
          <p:nvPr/>
        </p:nvSpPr>
        <p:spPr bwMode="auto">
          <a:xfrm>
            <a:off x="1828800" y="4872855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/>
          <p:cNvSpPr txBox="1">
            <a:spLocks noChangeArrowheads="1"/>
          </p:cNvSpPr>
          <p:nvPr/>
        </p:nvSpPr>
        <p:spPr bwMode="auto">
          <a:xfrm>
            <a:off x="5945188" y="4872855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1" y="6565900"/>
            <a:ext cx="4974167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800" dirty="0"/>
              <a:t>* Many slides adapted from Dr. S. </a:t>
            </a:r>
            <a:r>
              <a:rPr lang="en-US" sz="1800" dirty="0" err="1"/>
              <a:t>Lazebnik</a:t>
            </a:r>
            <a:endParaRPr lang="fr-FR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1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38250"/>
            <a:ext cx="8636000" cy="478155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rebuchet MS"/>
                <a:ea typeface="ＭＳ Ｐゴシック" charset="0"/>
                <a:cs typeface="Trebuchet MS"/>
              </a:rPr>
              <a:t>The ultimate goal is to do as well as possible on new, unseen data (a </a:t>
            </a:r>
            <a:r>
              <a:rPr lang="en-US" sz="2400" i="1" dirty="0">
                <a:latin typeface="Trebuchet MS"/>
                <a:ea typeface="ＭＳ Ｐゴシック" charset="0"/>
                <a:cs typeface="Trebuchet MS"/>
              </a:rPr>
              <a:t>test set</a:t>
            </a:r>
            <a:r>
              <a:rPr lang="en-US" sz="2400" dirty="0">
                <a:latin typeface="Trebuchet MS"/>
                <a:ea typeface="ＭＳ Ｐゴシック" charset="0"/>
                <a:cs typeface="Trebuchet MS"/>
              </a:rPr>
              <a:t>), but we only have access to labels (“ground truth”) for the training set</a:t>
            </a:r>
          </a:p>
          <a:p>
            <a:pPr eaLnBrk="1" hangingPunct="1"/>
            <a:r>
              <a:rPr lang="en-US" sz="2400" b="1" dirty="0">
                <a:latin typeface="Trebuchet MS"/>
                <a:ea typeface="ＭＳ Ｐゴシック" charset="0"/>
                <a:cs typeface="Trebuchet MS"/>
              </a:rPr>
              <a:t>What makes generalization possible?</a:t>
            </a:r>
            <a:br>
              <a:rPr lang="en-US" sz="2400" b="1" dirty="0">
                <a:latin typeface="Trebuchet MS"/>
                <a:ea typeface="ＭＳ Ｐゴシック" charset="0"/>
                <a:cs typeface="Trebuchet MS"/>
              </a:rPr>
            </a:br>
            <a:endParaRPr lang="en-US" sz="1600" b="1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/>
            <a:r>
              <a:rPr lang="en-US" sz="2400" b="1" dirty="0">
                <a:latin typeface="Trebuchet MS"/>
                <a:ea typeface="ＭＳ Ｐゴシック" charset="0"/>
                <a:cs typeface="Trebuchet MS"/>
              </a:rPr>
              <a:t>(e.g., Inductive) bias! </a:t>
            </a:r>
            <a:r>
              <a:rPr lang="en-US" sz="2400" dirty="0">
                <a:latin typeface="Trebuchet MS"/>
                <a:ea typeface="ＭＳ Ｐゴシック" charset="0"/>
                <a:cs typeface="Trebuchet MS"/>
              </a:rPr>
              <a:t>set of assumptions a learner uses to predict the target value for previously unseen inputs</a:t>
            </a:r>
          </a:p>
          <a:p>
            <a:pPr lvl="1" eaLnBrk="1" hangingPunct="1"/>
            <a:r>
              <a:rPr lang="en-US" sz="2000" dirty="0">
                <a:latin typeface="Trebuchet MS"/>
                <a:ea typeface="ＭＳ Ｐゴシック" charset="0"/>
                <a:cs typeface="Trebuchet MS"/>
              </a:rPr>
              <a:t>This is the same as modeling or choosing a target hypothesis class</a:t>
            </a:r>
            <a:br>
              <a:rPr lang="en-US" sz="2000" dirty="0">
                <a:latin typeface="Trebuchet MS"/>
                <a:ea typeface="ＭＳ Ｐゴシック" charset="0"/>
                <a:cs typeface="Trebuchet MS"/>
              </a:rPr>
            </a:br>
            <a:endParaRPr lang="en-US" sz="1100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/>
            <a:r>
              <a:rPr lang="en-US" sz="2400" dirty="0">
                <a:latin typeface="Trebuchet MS"/>
                <a:ea typeface="ＭＳ Ｐゴシック" charset="0"/>
                <a:cs typeface="Trebuchet MS"/>
              </a:rPr>
              <a:t>Types of inductive bias</a:t>
            </a:r>
          </a:p>
          <a:p>
            <a:pPr lvl="1" eaLnBrk="1" hangingPunct="1"/>
            <a:r>
              <a:rPr lang="en-US" sz="2000" dirty="0">
                <a:latin typeface="Trebuchet MS"/>
                <a:ea typeface="ＭＳ Ｐゴシック" charset="0"/>
                <a:cs typeface="Trebuchet MS"/>
              </a:rPr>
              <a:t>Occam’s razor</a:t>
            </a:r>
          </a:p>
          <a:p>
            <a:pPr lvl="1" eaLnBrk="1" hangingPunct="1"/>
            <a:r>
              <a:rPr lang="en-US" sz="2000" dirty="0">
                <a:latin typeface="Trebuchet MS"/>
                <a:ea typeface="ＭＳ Ｐゴシック" charset="0"/>
                <a:cs typeface="Trebuchet MS"/>
              </a:rPr>
              <a:t>Similarity/continuity bias: similar inputs should have similar outputs</a:t>
            </a:r>
          </a:p>
          <a:p>
            <a:pPr lvl="1" eaLnBrk="1" hangingPunct="1"/>
            <a:r>
              <a:rPr lang="en-US" sz="2000" dirty="0">
                <a:latin typeface="Trebuchet MS"/>
                <a:ea typeface="ＭＳ Ｐゴシック" charset="0"/>
                <a:cs typeface="Trebuchet MS"/>
              </a:rPr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76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Achieving good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Consideration 1: </a:t>
            </a:r>
            <a:r>
              <a:rPr lang="en-US" b="1" dirty="0">
                <a:latin typeface="Trebuchet MS"/>
                <a:ea typeface="ＭＳ Ｐゴシック" charset="0"/>
                <a:cs typeface="Trebuchet MS"/>
              </a:rPr>
              <a:t>Bias</a:t>
            </a:r>
          </a:p>
          <a:p>
            <a:pPr lvl="1"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How well does your model fit the observed data?</a:t>
            </a:r>
          </a:p>
          <a:p>
            <a:pPr lvl="1"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It may be a good idea to accept some fitting error, because it may be due to noise or other “accidental” characteristics of one particular training set</a:t>
            </a:r>
            <a:br>
              <a:rPr lang="en-US" b="1" dirty="0">
                <a:latin typeface="Trebuchet MS"/>
                <a:ea typeface="ＭＳ Ｐゴシック" charset="0"/>
                <a:cs typeface="Trebuchet MS"/>
              </a:rPr>
            </a:br>
            <a:endParaRPr lang="en-US" b="1" dirty="0">
              <a:latin typeface="Trebuchet MS"/>
              <a:ea typeface="ＭＳ Ｐゴシック" charset="0"/>
              <a:cs typeface="Trebuchet MS"/>
            </a:endParaRPr>
          </a:p>
          <a:p>
            <a:pPr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Consideration 2: </a:t>
            </a:r>
            <a:r>
              <a:rPr lang="en-US" b="1" dirty="0">
                <a:latin typeface="Trebuchet MS"/>
                <a:ea typeface="ＭＳ Ｐゴシック" charset="0"/>
                <a:cs typeface="Trebuchet MS"/>
              </a:rPr>
              <a:t>Variance</a:t>
            </a:r>
          </a:p>
          <a:p>
            <a:pPr lvl="1"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How robust is the model to the selection of a particular training set?</a:t>
            </a:r>
          </a:p>
          <a:p>
            <a:pPr lvl="1" eaLnBrk="1" hangingPunct="1"/>
            <a:r>
              <a:rPr lang="en-US" dirty="0">
                <a:latin typeface="Trebuchet MS"/>
                <a:ea typeface="ＭＳ Ｐゴシック" charset="0"/>
                <a:cs typeface="Trebuchet MS"/>
              </a:rPr>
              <a:t>To put it differently, if we learn models on two different training sets, how consistent will the models be?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93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Franklin Gothic Book" charset="0"/>
              </a:rPr>
              <a:t>Estimating Generalization Error</a:t>
            </a:r>
          </a:p>
        </p:txBody>
      </p:sp>
      <p:sp>
        <p:nvSpPr>
          <p:cNvPr id="17411" name="Content Placeholder 3"/>
          <p:cNvSpPr>
            <a:spLocks noGrp="1"/>
          </p:cNvSpPr>
          <p:nvPr>
            <p:ph sz="quarter" idx="1"/>
          </p:nvPr>
        </p:nvSpPr>
        <p:spPr>
          <a:xfrm>
            <a:off x="84666" y="1134007"/>
            <a:ext cx="8593667" cy="4781550"/>
          </a:xfrm>
        </p:spPr>
        <p:txBody>
          <a:bodyPr/>
          <a:lstStyle/>
          <a:p>
            <a:pPr eaLnBrk="1" hangingPunct="1"/>
            <a:r>
              <a:rPr lang="en-US" b="1" dirty="0">
                <a:latin typeface="Trebuchet MS"/>
                <a:cs typeface="Trebuchet MS"/>
              </a:rPr>
              <a:t>The basic problem: </a:t>
            </a:r>
            <a:r>
              <a:rPr lang="en-US" dirty="0">
                <a:latin typeface="Trebuchet MS"/>
                <a:cs typeface="Trebuchet MS"/>
              </a:rPr>
              <a:t>Once I’ve built a classifier, how accurate will it be on future test data?</a:t>
            </a:r>
          </a:p>
          <a:p>
            <a:pPr marL="0" indent="0" eaLnBrk="1" hangingPunct="1">
              <a:buNone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b="1" dirty="0">
                <a:latin typeface="Trebuchet MS"/>
                <a:cs typeface="Trebuchet MS"/>
              </a:rPr>
              <a:t>Problem of Induction:</a:t>
            </a:r>
            <a:r>
              <a:rPr lang="en-US" dirty="0">
                <a:latin typeface="Trebuchet MS"/>
                <a:cs typeface="Trebuchet MS"/>
              </a:rPr>
              <a:t> “It’s hard to make predictions, especially about the </a:t>
            </a:r>
            <a:r>
              <a:rPr lang="en-US" dirty="0">
                <a:cs typeface="Trebuchet MS"/>
              </a:rPr>
              <a:t>future” Cit. [</a:t>
            </a:r>
            <a:r>
              <a:rPr lang="en-US" dirty="0">
                <a:latin typeface="Trebuchet MS"/>
                <a:cs typeface="Trebuchet MS"/>
              </a:rPr>
              <a:t>Yogi Bear]</a:t>
            </a:r>
          </a:p>
          <a:p>
            <a:pPr eaLnBrk="1" hangingPunct="1"/>
            <a:endParaRPr lang="en-US" dirty="0">
              <a:latin typeface="Trebuchet MS"/>
              <a:cs typeface="Trebuchet MS"/>
            </a:endParaRPr>
          </a:p>
          <a:p>
            <a:pPr eaLnBrk="1" hangingPunct="1"/>
            <a:r>
              <a:rPr lang="en-US" b="1" dirty="0">
                <a:latin typeface="Trebuchet MS"/>
                <a:cs typeface="Trebuchet MS"/>
              </a:rPr>
              <a:t>Cross-validation: </a:t>
            </a:r>
            <a:r>
              <a:rPr lang="en-US" dirty="0">
                <a:latin typeface="Trebuchet MS"/>
                <a:cs typeface="Trebuchet MS"/>
              </a:rPr>
              <a:t>clever computation </a:t>
            </a:r>
            <a:r>
              <a:rPr lang="en-US" i="1" dirty="0">
                <a:latin typeface="Trebuchet MS"/>
                <a:cs typeface="Trebuchet MS"/>
              </a:rPr>
              <a:t>on the training data</a:t>
            </a:r>
            <a:r>
              <a:rPr lang="en-US" dirty="0">
                <a:latin typeface="Trebuchet MS"/>
                <a:cs typeface="Trebuchet MS"/>
              </a:rPr>
              <a:t> to predict test performance.</a:t>
            </a:r>
          </a:p>
          <a:p>
            <a:pPr marL="0" indent="0" eaLnBrk="1" hangingPunct="1">
              <a:buNone/>
            </a:pPr>
            <a:endParaRPr lang="en-US" dirty="0">
              <a:latin typeface="Trebuchet MS"/>
              <a:cs typeface="Trebuchet MS"/>
            </a:endParaRPr>
          </a:p>
          <a:p>
            <a:pPr eaLnBrk="1" hangingPunct="1"/>
            <a:r>
              <a:rPr lang="en-US" b="1" dirty="0">
                <a:latin typeface="Trebuchet MS"/>
                <a:cs typeface="Trebuchet MS"/>
              </a:rPr>
              <a:t>Research Today: </a:t>
            </a:r>
            <a:r>
              <a:rPr lang="en-US" i="1" dirty="0">
                <a:latin typeface="Trebuchet MS"/>
                <a:cs typeface="Trebuchet MS"/>
              </a:rPr>
              <a:t>Theoretical insights</a:t>
            </a:r>
            <a:r>
              <a:rPr lang="en-US" dirty="0">
                <a:latin typeface="Trebuchet MS"/>
                <a:cs typeface="Trebuchet MS"/>
              </a:rPr>
              <a:t> into generalization performance.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2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So… </a:t>
            </a:r>
            <a:r>
              <a:rPr lang="en-US" i="1" dirty="0">
                <a:latin typeface="Arial" charset="0"/>
              </a:rPr>
              <a:t>Generalization</a:t>
            </a:r>
          </a:p>
        </p:txBody>
      </p:sp>
      <p:sp>
        <p:nvSpPr>
          <p:cNvPr id="13315" name="Content Placeholder 5"/>
          <p:cNvSpPr>
            <a:spLocks noGrp="1"/>
          </p:cNvSpPr>
          <p:nvPr>
            <p:ph idx="1"/>
          </p:nvPr>
        </p:nvSpPr>
        <p:spPr>
          <a:xfrm>
            <a:off x="457200" y="1151605"/>
            <a:ext cx="8305800" cy="5287963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</a:rPr>
              <a:t>Components of generalization error </a:t>
            </a:r>
          </a:p>
          <a:p>
            <a:pPr lvl="1" eaLnBrk="1" hangingPunct="1"/>
            <a:r>
              <a:rPr lang="en-US" sz="1800" b="1" dirty="0">
                <a:latin typeface="Arial" charset="0"/>
              </a:rPr>
              <a:t>Bias:</a:t>
            </a:r>
            <a:r>
              <a:rPr lang="en-US" sz="1800" dirty="0">
                <a:latin typeface="Arial" charset="0"/>
              </a:rPr>
              <a:t> how much does the average model trained over all available training sets differ from the true model?</a:t>
            </a:r>
          </a:p>
          <a:p>
            <a:pPr lvl="2" eaLnBrk="1" hangingPunct="1"/>
            <a:r>
              <a:rPr lang="en-US" sz="1800" dirty="0">
                <a:latin typeface="Arial" charset="0"/>
              </a:rPr>
              <a:t>Error due to inaccurate assumptions/simplifications made by the model</a:t>
            </a:r>
          </a:p>
          <a:p>
            <a:pPr lvl="1" eaLnBrk="1" hangingPunct="1"/>
            <a:r>
              <a:rPr lang="en-US" sz="1800" b="1" dirty="0">
                <a:latin typeface="Arial" charset="0"/>
              </a:rPr>
              <a:t>Variance:</a:t>
            </a:r>
            <a:r>
              <a:rPr lang="en-US" sz="1800" dirty="0">
                <a:latin typeface="Arial" charset="0"/>
              </a:rPr>
              <a:t> how much do models estimated from different training sets differ from each other?</a:t>
            </a:r>
          </a:p>
          <a:p>
            <a:pPr eaLnBrk="1" hangingPunct="1"/>
            <a:r>
              <a:rPr lang="en-US" sz="2000" b="1" dirty="0" err="1">
                <a:latin typeface="Arial" charset="0"/>
              </a:rPr>
              <a:t>Underfitting</a:t>
            </a:r>
            <a:r>
              <a:rPr lang="en-US" sz="2000" b="1" dirty="0"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model is too “simple” to represent all the relevant class characteristics</a:t>
            </a:r>
          </a:p>
          <a:p>
            <a:pPr lvl="1" eaLnBrk="1" hangingPunct="1"/>
            <a:r>
              <a:rPr lang="en-US" sz="1800" dirty="0">
                <a:latin typeface="Arial" charset="0"/>
              </a:rPr>
              <a:t>High bias and low variance</a:t>
            </a:r>
          </a:p>
          <a:p>
            <a:pPr lvl="1" eaLnBrk="1" hangingPunct="1"/>
            <a:r>
              <a:rPr lang="en-US" sz="1800" dirty="0">
                <a:latin typeface="Arial" charset="0"/>
              </a:rPr>
              <a:t>High training error and high test error</a:t>
            </a:r>
          </a:p>
          <a:p>
            <a:pPr eaLnBrk="1" hangingPunct="1"/>
            <a:r>
              <a:rPr lang="en-US" sz="2000" b="1" dirty="0" err="1">
                <a:latin typeface="Arial" charset="0"/>
              </a:rPr>
              <a:t>Overfitting</a:t>
            </a:r>
            <a:r>
              <a:rPr lang="en-US" sz="2000" b="1" dirty="0"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model is too “complex” and fits irrelevant characteristics (noise) in the data</a:t>
            </a:r>
          </a:p>
          <a:p>
            <a:pPr lvl="1" eaLnBrk="1" hangingPunct="1"/>
            <a:r>
              <a:rPr lang="en-US" sz="1800" dirty="0">
                <a:latin typeface="Arial" charset="0"/>
              </a:rPr>
              <a:t>Low bias and high variance</a:t>
            </a:r>
          </a:p>
          <a:p>
            <a:pPr lvl="1" eaLnBrk="1" hangingPunct="1"/>
            <a:r>
              <a:rPr lang="en-US" sz="1800" dirty="0">
                <a:latin typeface="Arial" charset="0"/>
              </a:rPr>
              <a:t>Low training error and high test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82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Bias-Variance Trade-off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572000" cy="449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n-ea"/>
              </a:rPr>
              <a:t>Models with too few parameters are inaccurate because of a large bias (not enough flexibility).</a:t>
            </a:r>
          </a:p>
          <a:p>
            <a:pPr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40163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0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28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 Example</a:t>
            </a:r>
          </a:p>
        </p:txBody>
      </p:sp>
      <p:pic>
        <p:nvPicPr>
          <p:cNvPr id="5" name="Content Placeholder 4" descr="domingos-ml.pdf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00" r="-32500" b="11354"/>
          <a:stretch/>
        </p:blipFill>
        <p:spPr>
          <a:xfrm>
            <a:off x="-727238" y="954088"/>
            <a:ext cx="9871238" cy="5383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Presentation Title At Venue</a:t>
            </a:r>
          </a:p>
        </p:txBody>
      </p:sp>
    </p:spTree>
    <p:extLst>
      <p:ext uri="{BB962C8B-B14F-4D97-AF65-F5344CB8AC3E}">
        <p14:creationId xmlns:p14="http://schemas.microsoft.com/office/powerpoint/2010/main" val="3290094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1012824" y="115888"/>
            <a:ext cx="5678488" cy="8382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Bias-variance tradeoff: Quality of training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10200" y="5162964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486400" y="4096164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/>
          <p:cNvSpPr/>
          <p:nvPr/>
        </p:nvSpPr>
        <p:spPr>
          <a:xfrm>
            <a:off x="1816100" y="4543839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828800" y="2740439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600200" y="1886364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562600" y="1886364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2096294" y="2533270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5599907" y="2992058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76400" y="2267364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2600" y="3791364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/>
          <p:cNvGrpSpPr>
            <a:grpSpLocks/>
          </p:cNvGrpSpPr>
          <p:nvPr/>
        </p:nvGrpSpPr>
        <p:grpSpPr bwMode="auto">
          <a:xfrm>
            <a:off x="1420813" y="2524539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100">
                  <a:solidFill>
                    <a:srgbClr val="000000"/>
                  </a:solidFill>
                </a:rPr>
                <a:t>Low Bias</a:t>
              </a:r>
            </a:p>
            <a:p>
              <a:r>
                <a:rPr 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100">
                  <a:solidFill>
                    <a:srgbClr val="000000"/>
                  </a:solidFill>
                </a:rPr>
                <a:t>High Bias</a:t>
              </a:r>
            </a:p>
            <a:p>
              <a:r>
                <a:rPr 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1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1185862" y="115888"/>
            <a:ext cx="5678488" cy="8382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Bias-variance tradeoff: Quantity of Training</a:t>
            </a:r>
          </a:p>
        </p:txBody>
      </p:sp>
      <p:sp>
        <p:nvSpPr>
          <p:cNvPr id="10" name="Freeform 9"/>
          <p:cNvSpPr/>
          <p:nvPr/>
        </p:nvSpPr>
        <p:spPr>
          <a:xfrm>
            <a:off x="1941513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954213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886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29200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3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/>
          <p:cNvGrpSpPr>
            <a:grpSpLocks/>
          </p:cNvGrpSpPr>
          <p:nvPr/>
        </p:nvGrpSpPr>
        <p:grpSpPr bwMode="auto">
          <a:xfrm>
            <a:off x="1535113" y="2668588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100">
                  <a:solidFill>
                    <a:srgbClr val="000000"/>
                  </a:solidFill>
                </a:rPr>
                <a:t>Low Bias</a:t>
              </a:r>
            </a:p>
            <a:p>
              <a:r>
                <a:rPr 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100">
                  <a:solidFill>
                    <a:srgbClr val="000000"/>
                  </a:solidFill>
                </a:rPr>
                <a:t>High Bias</a:t>
              </a:r>
            </a:p>
            <a:p>
              <a:r>
                <a:rPr 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/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943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Effect of Training Size</a:t>
            </a:r>
          </a:p>
        </p:txBody>
      </p:sp>
      <p:sp>
        <p:nvSpPr>
          <p:cNvPr id="10" name="Freeform 9"/>
          <p:cNvSpPr/>
          <p:nvPr/>
        </p:nvSpPr>
        <p:spPr>
          <a:xfrm>
            <a:off x="1928813" y="3644900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16113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257800" y="4354513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105400" y="5497513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2020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743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17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87550" y="2846004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/>
          <p:cNvGrpSpPr>
            <a:grpSpLocks/>
          </p:cNvGrpSpPr>
          <p:nvPr/>
        </p:nvGrpSpPr>
        <p:grpSpPr bwMode="auto">
          <a:xfrm>
            <a:off x="1535113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/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/>
          <p:cNvSpPr>
            <a:spLocks noChangeArrowheads="1"/>
          </p:cNvSpPr>
          <p:nvPr/>
        </p:nvSpPr>
        <p:spPr bwMode="auto">
          <a:xfrm>
            <a:off x="3048000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Ok, let’s get serious...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54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3250" y="1397000"/>
            <a:ext cx="6617559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Trebuchet MS"/>
                <a:cs typeface="Trebuchet MS"/>
              </a:rPr>
              <a:t>How do we define the generalization error and how can we improve it?</a:t>
            </a:r>
          </a:p>
        </p:txBody>
      </p:sp>
    </p:spTree>
    <p:extLst>
      <p:ext uri="{BB962C8B-B14F-4D97-AF65-F5344CB8AC3E}">
        <p14:creationId xmlns:p14="http://schemas.microsoft.com/office/powerpoint/2010/main" val="1678590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Ok, let’s get serious...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55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3250" y="1397000"/>
            <a:ext cx="6617559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Trebuchet MS"/>
                <a:cs typeface="Trebuchet MS"/>
              </a:rPr>
              <a:t>How do we define the generalization error and how can we improve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BA384-7524-BC49-A272-BE2F79E3663F}"/>
              </a:ext>
            </a:extLst>
          </p:cNvPr>
          <p:cNvSpPr txBox="1"/>
          <p:nvPr/>
        </p:nvSpPr>
        <p:spPr>
          <a:xfrm>
            <a:off x="1785256" y="2518228"/>
            <a:ext cx="613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There’s </a:t>
            </a:r>
            <a:r>
              <a:rPr lang="en-CA" b="1" dirty="0">
                <a:latin typeface="Trebuchet MS"/>
                <a:cs typeface="Trebuchet MS"/>
              </a:rPr>
              <a:t>2 problems </a:t>
            </a:r>
            <a:r>
              <a:rPr lang="en-CA" dirty="0">
                <a:latin typeface="Trebuchet MS"/>
                <a:cs typeface="Trebuchet MS"/>
              </a:rPr>
              <a:t>with it, but first, a bit of </a:t>
            </a:r>
            <a:r>
              <a:rPr lang="en-CA" b="1" dirty="0">
                <a:latin typeface="Trebuchet MS"/>
                <a:cs typeface="Trebuchet MS"/>
              </a:rPr>
              <a:t>juicy </a:t>
            </a:r>
            <a:r>
              <a:rPr lang="en-CA" dirty="0">
                <a:latin typeface="Trebuchet MS"/>
                <a:cs typeface="Trebuchet MS"/>
              </a:rPr>
              <a:t>math…</a:t>
            </a:r>
          </a:p>
        </p:txBody>
      </p:sp>
    </p:spTree>
    <p:extLst>
      <p:ext uri="{BB962C8B-B14F-4D97-AF65-F5344CB8AC3E}">
        <p14:creationId xmlns:p14="http://schemas.microsoft.com/office/powerpoint/2010/main" val="3555458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Ok, let’s get serious...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095624"/>
            <a:ext cx="7772400" cy="2924175"/>
          </a:xfrm>
        </p:spPr>
        <p:txBody>
          <a:bodyPr/>
          <a:lstStyle/>
          <a:p>
            <a:r>
              <a:rPr lang="en-CA" dirty="0"/>
              <a:t>True Error:</a:t>
            </a:r>
          </a:p>
          <a:p>
            <a:pPr lvl="1"/>
            <a:r>
              <a:rPr lang="en-CA" dirty="0"/>
              <a:t>“the true error of hypothesis </a:t>
            </a:r>
            <a:r>
              <a:rPr lang="en-CA" b="1" dirty="0"/>
              <a:t>h</a:t>
            </a:r>
            <a:r>
              <a:rPr lang="en-CA" dirty="0"/>
              <a:t> with respect to target function </a:t>
            </a:r>
            <a:r>
              <a:rPr lang="en-CA" b="1" dirty="0"/>
              <a:t>f</a:t>
            </a:r>
            <a:r>
              <a:rPr lang="en-CA" dirty="0"/>
              <a:t> and distribution </a:t>
            </a:r>
            <a:r>
              <a:rPr lang="en-CA" b="1" dirty="0"/>
              <a:t>D</a:t>
            </a:r>
            <a:r>
              <a:rPr lang="en-CA" dirty="0"/>
              <a:t> is the probability that </a:t>
            </a:r>
            <a:r>
              <a:rPr lang="en-CA" b="1" dirty="0"/>
              <a:t>h</a:t>
            </a:r>
            <a:r>
              <a:rPr lang="en-CA" dirty="0"/>
              <a:t> misclassifies an instance drawn at random according to </a:t>
            </a:r>
            <a:r>
              <a:rPr lang="en-CA" b="1" dirty="0"/>
              <a:t>D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56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2-15 at 17.28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184775"/>
            <a:ext cx="4673600" cy="67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20809" y="5558134"/>
            <a:ext cx="325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01B93-5F33-ED4F-A428-37EE57B348D7}"/>
              </a:ext>
            </a:extLst>
          </p:cNvPr>
          <p:cNvSpPr txBox="1"/>
          <p:nvPr/>
        </p:nvSpPr>
        <p:spPr>
          <a:xfrm>
            <a:off x="603250" y="1397000"/>
            <a:ext cx="6617559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Trebuchet MS"/>
                <a:cs typeface="Trebuchet MS"/>
              </a:rPr>
              <a:t>How do we define the generalization error and how can we improve it?</a:t>
            </a:r>
          </a:p>
        </p:txBody>
      </p:sp>
    </p:spTree>
    <p:extLst>
      <p:ext uri="{BB962C8B-B14F-4D97-AF65-F5344CB8AC3E}">
        <p14:creationId xmlns:p14="http://schemas.microsoft.com/office/powerpoint/2010/main" val="4271054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Ok, let’s get serious...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Sample Error:</a:t>
            </a:r>
          </a:p>
          <a:p>
            <a:pPr lvl="1"/>
            <a:r>
              <a:rPr lang="en-CA" dirty="0"/>
              <a:t>“the sample error of hypothesis H with respect to target function f and data sample S is the proportion of examples that H misclassifies: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57944" y="4118918"/>
            <a:ext cx="325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”</a:t>
            </a:r>
          </a:p>
        </p:txBody>
      </p:sp>
      <p:pic>
        <p:nvPicPr>
          <p:cNvPr id="7" name="Picture 6" descr="Screen Shot 2018-02-15 at 17.29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21" y="3054350"/>
            <a:ext cx="5334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60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our original question becomes...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b="1" dirty="0"/>
              <a:t>How well does </a:t>
            </a:r>
            <a:r>
              <a:rPr lang="en-CA" i="1" dirty="0" err="1"/>
              <a:t>error</a:t>
            </a:r>
            <a:r>
              <a:rPr lang="en-CA" i="1" baseline="-25000" dirty="0" err="1"/>
              <a:t>S</a:t>
            </a:r>
            <a:r>
              <a:rPr lang="en-CA" i="1" dirty="0"/>
              <a:t>(H)</a:t>
            </a:r>
            <a:r>
              <a:rPr lang="en-CA" b="1" dirty="0"/>
              <a:t> estimate </a:t>
            </a:r>
            <a:r>
              <a:rPr lang="en-CA" i="1" dirty="0" err="1"/>
              <a:t>error</a:t>
            </a:r>
            <a:r>
              <a:rPr lang="en-CA" i="1" baseline="-25000" dirty="0" err="1"/>
              <a:t>D</a:t>
            </a:r>
            <a:r>
              <a:rPr lang="en-CA" i="1" dirty="0"/>
              <a:t>(H)</a:t>
            </a:r>
            <a:r>
              <a:rPr lang="en-CA" b="1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62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our original question becomes...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b="1" dirty="0"/>
              <a:t>How well does </a:t>
            </a:r>
            <a:r>
              <a:rPr lang="en-CA" i="1" dirty="0" err="1"/>
              <a:t>error</a:t>
            </a:r>
            <a:r>
              <a:rPr lang="en-CA" i="1" baseline="-25000" dirty="0" err="1"/>
              <a:t>S</a:t>
            </a:r>
            <a:r>
              <a:rPr lang="en-CA" i="1" dirty="0"/>
              <a:t>(H)</a:t>
            </a:r>
            <a:r>
              <a:rPr lang="en-CA" b="1" dirty="0"/>
              <a:t> estimate </a:t>
            </a:r>
            <a:r>
              <a:rPr lang="en-CA" i="1" dirty="0" err="1"/>
              <a:t>error</a:t>
            </a:r>
            <a:r>
              <a:rPr lang="en-CA" i="1" baseline="-25000" dirty="0" err="1"/>
              <a:t>D</a:t>
            </a:r>
            <a:r>
              <a:rPr lang="en-CA" i="1" dirty="0"/>
              <a:t>(H)</a:t>
            </a:r>
            <a:r>
              <a:rPr lang="en-CA" b="1" dirty="0"/>
              <a:t>?</a:t>
            </a:r>
          </a:p>
          <a:p>
            <a:endParaRPr lang="en-CA" b="1" dirty="0"/>
          </a:p>
          <a:p>
            <a:r>
              <a:rPr lang="en-CA" dirty="0"/>
              <a:t>Problem 1: if S is the sample training set and the selection of S recurs to a strategy, then S is  *optimistically biased*.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9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7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our original question becomes...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b="1" dirty="0"/>
              <a:t>How well does </a:t>
            </a:r>
            <a:r>
              <a:rPr lang="en-CA" i="1" dirty="0" err="1"/>
              <a:t>error</a:t>
            </a:r>
            <a:r>
              <a:rPr lang="en-CA" i="1" baseline="-25000" dirty="0" err="1"/>
              <a:t>S</a:t>
            </a:r>
            <a:r>
              <a:rPr lang="en-CA" i="1" dirty="0"/>
              <a:t>(H)</a:t>
            </a:r>
            <a:r>
              <a:rPr lang="en-CA" b="1" dirty="0"/>
              <a:t> estimate </a:t>
            </a:r>
            <a:r>
              <a:rPr lang="en-CA" i="1" dirty="0" err="1"/>
              <a:t>error</a:t>
            </a:r>
            <a:r>
              <a:rPr lang="en-CA" i="1" baseline="-25000" dirty="0" err="1"/>
              <a:t>D</a:t>
            </a:r>
            <a:r>
              <a:rPr lang="en-CA" i="1" dirty="0"/>
              <a:t>(H)</a:t>
            </a:r>
            <a:r>
              <a:rPr lang="en-CA" b="1" dirty="0"/>
              <a:t>?</a:t>
            </a:r>
          </a:p>
          <a:p>
            <a:endParaRPr lang="en-CA" b="1" dirty="0"/>
          </a:p>
          <a:p>
            <a:r>
              <a:rPr lang="en-CA" dirty="0"/>
              <a:t>Problem 1: if S is the sample training set and the selection of S recurs to a strategy, then S is  *optimistically biased*.</a:t>
            </a:r>
          </a:p>
          <a:p>
            <a:pPr lvl="1"/>
            <a:r>
              <a:rPr lang="en-CA" dirty="0"/>
              <a:t>Meaning: </a:t>
            </a:r>
            <a:r>
              <a:rPr lang="en-CA" i="1" dirty="0"/>
              <a:t>“the more we depend on the information contained in S to come up with our prediction H, the more overly optimistic our estimator will be;”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74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our original question becomes...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b="1" dirty="0"/>
              <a:t>How well does </a:t>
            </a:r>
            <a:r>
              <a:rPr lang="en-CA" i="1" dirty="0" err="1"/>
              <a:t>error</a:t>
            </a:r>
            <a:r>
              <a:rPr lang="en-CA" i="1" baseline="-25000" dirty="0" err="1"/>
              <a:t>S</a:t>
            </a:r>
            <a:r>
              <a:rPr lang="en-CA" i="1" dirty="0"/>
              <a:t>(H)</a:t>
            </a:r>
            <a:r>
              <a:rPr lang="en-CA" b="1" dirty="0"/>
              <a:t> estimate </a:t>
            </a:r>
            <a:r>
              <a:rPr lang="en-CA" i="1" dirty="0" err="1"/>
              <a:t>error</a:t>
            </a:r>
            <a:r>
              <a:rPr lang="en-CA" i="1" baseline="-25000" dirty="0" err="1"/>
              <a:t>D</a:t>
            </a:r>
            <a:r>
              <a:rPr lang="en-CA" i="1" dirty="0"/>
              <a:t>(H)</a:t>
            </a:r>
            <a:r>
              <a:rPr lang="en-CA" b="1" dirty="0"/>
              <a:t>?</a:t>
            </a:r>
          </a:p>
          <a:p>
            <a:endParaRPr lang="en-CA" b="1" dirty="0"/>
          </a:p>
          <a:p>
            <a:r>
              <a:rPr lang="en-CA" dirty="0"/>
              <a:t>Problem 1: if S is the sample training set and the selection of S recurs to a strategy, then S is  *optimistically biased*.</a:t>
            </a:r>
          </a:p>
          <a:p>
            <a:pPr lvl="1"/>
            <a:r>
              <a:rPr lang="en-CA" b="1" dirty="0"/>
              <a:t>Bias:</a:t>
            </a:r>
            <a:r>
              <a:rPr lang="en-CA" dirty="0"/>
              <a:t> </a:t>
            </a:r>
            <a:r>
              <a:rPr lang="en-CA" i="1" dirty="0"/>
              <a:t>“the more we depend on the information contained in S to come up with our prediction H, the more overly optimistic our estimator will be;”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2-15 at 17.53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5019675"/>
            <a:ext cx="5245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48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our original question becomes...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b="1" dirty="0"/>
              <a:t>How well does </a:t>
            </a:r>
            <a:r>
              <a:rPr lang="en-CA" i="1" dirty="0" err="1"/>
              <a:t>error</a:t>
            </a:r>
            <a:r>
              <a:rPr lang="en-CA" i="1" baseline="-25000" dirty="0" err="1"/>
              <a:t>S</a:t>
            </a:r>
            <a:r>
              <a:rPr lang="en-CA" i="1" dirty="0"/>
              <a:t>(H)</a:t>
            </a:r>
            <a:r>
              <a:rPr lang="en-CA" b="1" dirty="0"/>
              <a:t> estimate </a:t>
            </a:r>
            <a:r>
              <a:rPr lang="en-CA" i="1" dirty="0" err="1"/>
              <a:t>error</a:t>
            </a:r>
            <a:r>
              <a:rPr lang="en-CA" i="1" baseline="-25000" dirty="0" err="1"/>
              <a:t>D</a:t>
            </a:r>
            <a:r>
              <a:rPr lang="en-CA" i="1" dirty="0"/>
              <a:t>(H)</a:t>
            </a:r>
            <a:r>
              <a:rPr lang="en-CA" b="1" dirty="0"/>
              <a:t>?</a:t>
            </a:r>
          </a:p>
          <a:p>
            <a:endParaRPr lang="en-CA" b="1" dirty="0"/>
          </a:p>
          <a:p>
            <a:r>
              <a:rPr lang="en-CA" dirty="0"/>
              <a:t>Problem 1: if S is the sample training set and the selection of S recurs to a strategy, then S is *optimistically biased*.</a:t>
            </a:r>
          </a:p>
          <a:p>
            <a:pPr lvl="1"/>
            <a:r>
              <a:rPr lang="en-CA" b="1" dirty="0"/>
              <a:t>Bias</a:t>
            </a:r>
          </a:p>
          <a:p>
            <a:pPr lvl="1"/>
            <a:endParaRPr lang="en-CA" i="1" dirty="0"/>
          </a:p>
          <a:p>
            <a:pPr lvl="1"/>
            <a:endParaRPr lang="en-CA" i="1" dirty="0"/>
          </a:p>
          <a:p>
            <a:endParaRPr lang="en-CA" dirty="0"/>
          </a:p>
          <a:p>
            <a:r>
              <a:rPr lang="en-CA" dirty="0"/>
              <a:t>Avoiding problem 1: select S and H independently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2-15 at 17.53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4241800"/>
            <a:ext cx="5245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7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our original question becomes...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r>
              <a:rPr lang="en-CA" b="1" dirty="0"/>
              <a:t>How well does </a:t>
            </a:r>
            <a:r>
              <a:rPr lang="en-CA" i="1" dirty="0" err="1"/>
              <a:t>error</a:t>
            </a:r>
            <a:r>
              <a:rPr lang="en-CA" i="1" baseline="-25000" dirty="0" err="1"/>
              <a:t>S</a:t>
            </a:r>
            <a:r>
              <a:rPr lang="en-CA" i="1" dirty="0"/>
              <a:t>(H)</a:t>
            </a:r>
            <a:r>
              <a:rPr lang="en-CA" b="1" dirty="0"/>
              <a:t> estimate </a:t>
            </a:r>
            <a:r>
              <a:rPr lang="en-CA" i="1" dirty="0" err="1"/>
              <a:t>error</a:t>
            </a:r>
            <a:r>
              <a:rPr lang="en-CA" i="1" baseline="-25000" dirty="0" err="1"/>
              <a:t>D</a:t>
            </a:r>
            <a:r>
              <a:rPr lang="en-CA" i="1" dirty="0"/>
              <a:t>(H)</a:t>
            </a:r>
            <a:r>
              <a:rPr lang="en-CA" b="1" dirty="0"/>
              <a:t>?</a:t>
            </a:r>
          </a:p>
          <a:p>
            <a:endParaRPr lang="en-CA" b="1" dirty="0"/>
          </a:p>
          <a:p>
            <a:r>
              <a:rPr lang="en-CA" dirty="0"/>
              <a:t>Problem 1: if S is the sample training set and the selection of S recurs to a strategy, then S is *optimistically biased*.</a:t>
            </a:r>
          </a:p>
          <a:p>
            <a:pPr lvl="1"/>
            <a:r>
              <a:rPr lang="en-CA" b="1" dirty="0"/>
              <a:t>Bias</a:t>
            </a:r>
          </a:p>
          <a:p>
            <a:pPr lvl="1"/>
            <a:endParaRPr lang="en-CA" i="1" dirty="0"/>
          </a:p>
          <a:p>
            <a:pPr lvl="1"/>
            <a:endParaRPr lang="en-CA" i="1" dirty="0"/>
          </a:p>
          <a:p>
            <a:endParaRPr lang="en-CA" dirty="0"/>
          </a:p>
          <a:p>
            <a:r>
              <a:rPr lang="en-CA" dirty="0"/>
              <a:t>Avoiding problem 1: select S and H independently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2-15 at 17.53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4241800"/>
            <a:ext cx="524510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5625" y="5748635"/>
            <a:ext cx="515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Trebuchet MS"/>
                <a:cs typeface="Trebuchet MS"/>
              </a:rPr>
              <a:t>Solution: *Unsupervised* learning!</a:t>
            </a:r>
          </a:p>
        </p:txBody>
      </p:sp>
    </p:spTree>
    <p:extLst>
      <p:ext uri="{BB962C8B-B14F-4D97-AF65-F5344CB8AC3E}">
        <p14:creationId xmlns:p14="http://schemas.microsoft.com/office/powerpoint/2010/main" val="2330375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our original question becomes...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b="1" dirty="0"/>
              <a:t>How well does </a:t>
            </a:r>
            <a:r>
              <a:rPr lang="en-CA" i="1" dirty="0" err="1"/>
              <a:t>error</a:t>
            </a:r>
            <a:r>
              <a:rPr lang="en-CA" i="1" baseline="-25000" dirty="0" err="1"/>
              <a:t>S</a:t>
            </a:r>
            <a:r>
              <a:rPr lang="en-CA" i="1" dirty="0"/>
              <a:t>(H)</a:t>
            </a:r>
            <a:r>
              <a:rPr lang="en-CA" b="1" dirty="0"/>
              <a:t> estimate </a:t>
            </a:r>
            <a:r>
              <a:rPr lang="en-CA" i="1" dirty="0" err="1"/>
              <a:t>error</a:t>
            </a:r>
            <a:r>
              <a:rPr lang="en-CA" i="1" baseline="-25000" dirty="0" err="1"/>
              <a:t>D</a:t>
            </a:r>
            <a:r>
              <a:rPr lang="en-CA" i="1" dirty="0"/>
              <a:t>(H)</a:t>
            </a:r>
            <a:r>
              <a:rPr lang="en-CA" b="1" dirty="0"/>
              <a:t>?</a:t>
            </a:r>
          </a:p>
          <a:p>
            <a:endParaRPr lang="en-CA" b="1" dirty="0"/>
          </a:p>
          <a:p>
            <a:r>
              <a:rPr lang="en-CA" dirty="0"/>
              <a:t>Problem 2</a:t>
            </a:r>
          </a:p>
          <a:p>
            <a:pPr lvl="1"/>
            <a:r>
              <a:rPr lang="en-CA" b="1" dirty="0"/>
              <a:t>Bias-Variance Trade-off!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90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Bias-Variance Trade-off</a:t>
            </a:r>
          </a:p>
        </p:txBody>
      </p:sp>
      <p:sp>
        <p:nvSpPr>
          <p:cNvPr id="65539" name="TextBox 17"/>
          <p:cNvSpPr txBox="1">
            <a:spLocks noChangeArrowheads="1"/>
          </p:cNvSpPr>
          <p:nvPr/>
        </p:nvSpPr>
        <p:spPr bwMode="auto">
          <a:xfrm>
            <a:off x="1600200" y="1600200"/>
            <a:ext cx="510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Arial" charset="0"/>
              </a:rPr>
              <a:t>E(MSE) = noise</a:t>
            </a:r>
            <a:r>
              <a:rPr lang="en-US" sz="2400" baseline="30000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+ bias</a:t>
            </a:r>
            <a:r>
              <a:rPr lang="en-US" sz="2400" baseline="300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+ variance</a:t>
            </a:r>
          </a:p>
        </p:txBody>
      </p:sp>
      <p:sp>
        <p:nvSpPr>
          <p:cNvPr id="65540" name="TextBox 4"/>
          <p:cNvSpPr txBox="1">
            <a:spLocks noChangeArrowheads="1"/>
          </p:cNvSpPr>
          <p:nvPr/>
        </p:nvSpPr>
        <p:spPr bwMode="auto">
          <a:xfrm>
            <a:off x="0" y="6392565"/>
            <a:ext cx="853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rgbClr val="000000"/>
                </a:solidFill>
                <a:latin typeface="Arial" charset="0"/>
              </a:rPr>
              <a:t>See the following for explanations of the math behind bias-variance (also Bishop’s “Neural Networks” book): </a:t>
            </a:r>
          </a:p>
          <a:p>
            <a:pPr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charset="0"/>
                <a:hlinkClick r:id="rId3"/>
              </a:rPr>
              <a:t>http://www.inf.ed.ac.uk/teaching/courses/mlsc/Notes/Lecture4/BiasVariance.pdf</a:t>
            </a:r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541" name="TextBox 5"/>
          <p:cNvSpPr txBox="1">
            <a:spLocks noChangeArrowheads="1"/>
          </p:cNvSpPr>
          <p:nvPr/>
        </p:nvSpPr>
        <p:spPr bwMode="auto">
          <a:xfrm>
            <a:off x="1981200" y="2590800"/>
            <a:ext cx="182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Arial" charset="0"/>
              </a:rPr>
              <a:t>Unavoidable error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95600" y="2057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3" name="TextBox 8"/>
          <p:cNvSpPr txBox="1">
            <a:spLocks noChangeArrowheads="1"/>
          </p:cNvSpPr>
          <p:nvPr/>
        </p:nvSpPr>
        <p:spPr bwMode="auto">
          <a:xfrm>
            <a:off x="4267200" y="2590800"/>
            <a:ext cx="182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Arial" charset="0"/>
              </a:rPr>
              <a:t>Error due to incorrect assumptions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610100" y="2062163"/>
            <a:ext cx="571500" cy="528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5" name="TextBox 11"/>
          <p:cNvSpPr txBox="1">
            <a:spLocks noChangeArrowheads="1"/>
          </p:cNvSpPr>
          <p:nvPr/>
        </p:nvSpPr>
        <p:spPr bwMode="auto">
          <a:xfrm>
            <a:off x="6172200" y="2362200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Arial" charset="0"/>
              </a:rPr>
              <a:t>Error due to variance of training samples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019800" y="2057400"/>
            <a:ext cx="571500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95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 The Bias-Variance Trade-off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1"/>
            <a:ext cx="7772400" cy="1905000"/>
          </a:xfrm>
        </p:spPr>
        <p:txBody>
          <a:bodyPr/>
          <a:lstStyle/>
          <a:p>
            <a:r>
              <a:rPr lang="en-US" dirty="0"/>
              <a:t>The Short Story:</a:t>
            </a:r>
            <a:br>
              <a:rPr lang="en-US" dirty="0"/>
            </a:br>
            <a:r>
              <a:rPr lang="en-US" dirty="0"/>
              <a:t>Bias and variance typically </a:t>
            </a:r>
            <a:r>
              <a:rPr lang="en-US" b="1" dirty="0"/>
              <a:t>trade off </a:t>
            </a:r>
            <a:r>
              <a:rPr lang="en-US" dirty="0"/>
              <a:t>in relation to model complexity.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3991" y="4072469"/>
            <a:ext cx="85513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3858" y="4072469"/>
            <a:ext cx="127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6257" y="5088469"/>
            <a:ext cx="8551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81325" y="3098803"/>
            <a:ext cx="217593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 Model complexity</a:t>
            </a:r>
          </a:p>
        </p:txBody>
      </p:sp>
      <p:cxnSp>
        <p:nvCxnSpPr>
          <p:cNvPr id="11" name="Straight Arrow Connector 10"/>
          <p:cNvCxnSpPr>
            <a:stCxn id="9" idx="2"/>
            <a:endCxn id="6" idx="0"/>
          </p:cNvCxnSpPr>
          <p:nvPr/>
        </p:nvCxnSpPr>
        <p:spPr>
          <a:xfrm flipH="1">
            <a:off x="2731558" y="3498913"/>
            <a:ext cx="1337734" cy="573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  <a:endCxn id="7" idx="0"/>
          </p:cNvCxnSpPr>
          <p:nvPr/>
        </p:nvCxnSpPr>
        <p:spPr>
          <a:xfrm>
            <a:off x="4069292" y="3498913"/>
            <a:ext cx="1189566" cy="573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>
            <a:off x="2731558" y="4534134"/>
            <a:ext cx="1202266" cy="554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4069292" y="4441801"/>
            <a:ext cx="1189566" cy="646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9358" y="3352801"/>
            <a:ext cx="719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50391" y="3352801"/>
            <a:ext cx="3386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84719" y="4682068"/>
            <a:ext cx="3386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73891" y="4673601"/>
            <a:ext cx="3386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9145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071" y="115888"/>
            <a:ext cx="5678488" cy="838200"/>
          </a:xfrm>
        </p:spPr>
        <p:txBody>
          <a:bodyPr/>
          <a:lstStyle/>
          <a:p>
            <a:r>
              <a:rPr lang="en-US" dirty="0"/>
              <a:t>The long story: Bias-Variance Decomposition for Target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Observed Target Value t(x) = h(x) + noise.</a:t>
            </a:r>
          </a:p>
          <a:p>
            <a:r>
              <a:rPr lang="en-US" dirty="0"/>
              <a:t>Can do the same analysis for t(x) rather than h(x).</a:t>
            </a:r>
          </a:p>
          <a:p>
            <a:r>
              <a:rPr lang="en-US" dirty="0"/>
              <a:t>Result: </a:t>
            </a:r>
            <a:r>
              <a:rPr lang="en-US" u="sng" dirty="0"/>
              <a:t>average squared prediction error = </a:t>
            </a:r>
            <a:br>
              <a:rPr lang="en-US" u="sng" dirty="0"/>
            </a:br>
            <a:r>
              <a:rPr lang="en-US" u="sng" dirty="0"/>
              <a:t>bias</a:t>
            </a:r>
            <a:r>
              <a:rPr lang="en-US" u="sng" baseline="30000" dirty="0"/>
              <a:t>2</a:t>
            </a:r>
            <a:r>
              <a:rPr lang="en-US" u="sng" dirty="0"/>
              <a:t> + variance+ average noise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Presentation Title At Venue</a:t>
            </a:r>
          </a:p>
        </p:txBody>
      </p:sp>
      <p:pic>
        <p:nvPicPr>
          <p:cNvPr id="5" name="Picture 4" descr="Figure3.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65" y="3369732"/>
            <a:ext cx="4195233" cy="31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6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Here’s a real Example</a:t>
            </a:r>
          </a:p>
        </p:txBody>
      </p:sp>
      <p:sp>
        <p:nvSpPr>
          <p:cNvPr id="11266" name="TextBox 3"/>
          <p:cNvSpPr txBox="1">
            <a:spLocks noChangeArrowheads="1"/>
          </p:cNvSpPr>
          <p:nvPr/>
        </p:nvSpPr>
        <p:spPr bwMode="auto">
          <a:xfrm>
            <a:off x="6477000" y="1143000"/>
            <a:ext cx="2544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Tom Dietterich, Oregon St</a:t>
            </a:r>
          </a:p>
        </p:txBody>
      </p:sp>
      <p:pic>
        <p:nvPicPr>
          <p:cNvPr id="11267" name="Picture 4" descr="Screen Shot 2014-10-17 at 11.37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38800"/>
            <a:ext cx="415448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5" descr="Screen Shot 2014-10-17 at 11.3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59578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79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</a:t>
            </a:r>
          </a:p>
        </p:txBody>
      </p:sp>
      <p:sp>
        <p:nvSpPr>
          <p:cNvPr id="12290" name="TextBox 3"/>
          <p:cNvSpPr txBox="1">
            <a:spLocks noChangeArrowheads="1"/>
          </p:cNvSpPr>
          <p:nvPr/>
        </p:nvSpPr>
        <p:spPr bwMode="auto">
          <a:xfrm>
            <a:off x="6477000" y="1143000"/>
            <a:ext cx="2544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Tom Dietterich, Oregon St</a:t>
            </a:r>
          </a:p>
        </p:txBody>
      </p:sp>
      <p:pic>
        <p:nvPicPr>
          <p:cNvPr id="12291" name="Picture 4" descr="Screen Shot 2014-10-17 at 11.37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38800"/>
            <a:ext cx="415448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5" descr="Screen Shot 2014-10-17 at 11.3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55888"/>
            <a:ext cx="5181600" cy="298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2" descr="Screen Shot 2014-10-17 at 11.37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4000"/>
            <a:ext cx="4724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6"/>
          <p:cNvSpPr txBox="1">
            <a:spLocks noChangeArrowheads="1"/>
          </p:cNvSpPr>
          <p:nvPr/>
        </p:nvSpPr>
        <p:spPr bwMode="auto">
          <a:xfrm>
            <a:off x="5051425" y="5638800"/>
            <a:ext cx="3675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Same experiment, repeated: </a:t>
            </a:r>
          </a:p>
          <a:p>
            <a:pPr algn="ctr" eaLnBrk="1" hangingPunct="1"/>
            <a:r>
              <a:rPr lang="en-US" sz="1800"/>
              <a:t>with 50 samples of 20 points each</a:t>
            </a:r>
          </a:p>
        </p:txBody>
      </p:sp>
    </p:spTree>
    <p:extLst>
      <p:ext uri="{BB962C8B-B14F-4D97-AF65-F5344CB8AC3E}">
        <p14:creationId xmlns:p14="http://schemas.microsoft.com/office/powerpoint/2010/main" val="416080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</a:t>
            </a:fld>
            <a:r>
              <a:rPr lang="it-IT"/>
              <a:t> -</a:t>
            </a:r>
            <a:endParaRPr lang="en-US"/>
          </a:p>
        </p:txBody>
      </p:sp>
      <p:pic>
        <p:nvPicPr>
          <p:cNvPr id="89090" name="Picture 2" descr="Image result for find the halfling">
            <a:extLst>
              <a:ext uri="{FF2B5EF4-FFF2-40B4-BE49-F238E27FC236}">
                <a16:creationId xmlns:a16="http://schemas.microsoft.com/office/drawing/2014/main" id="{C88F356C-3250-0C41-952F-F917489EF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50" y="1788459"/>
            <a:ext cx="7097700" cy="41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3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 descr="Screen Shot 2014-10-17 at 11.40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602773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3" descr="Screen Shot 2014-10-17 at 11.40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7413"/>
            <a:ext cx="5791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6027738" y="152400"/>
            <a:ext cx="2957512" cy="107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The true function </a:t>
            </a:r>
            <a:r>
              <a:rPr lang="en-US" i="1" dirty="0"/>
              <a:t>f </a:t>
            </a:r>
            <a:r>
              <a:rPr lang="en-US" dirty="0"/>
              <a:t>can’t be fit perfectly with hypotheses from our class </a:t>
            </a:r>
            <a:r>
              <a:rPr lang="en-US" i="1" dirty="0"/>
              <a:t>H</a:t>
            </a:r>
            <a:endParaRPr lang="en-US" dirty="0"/>
          </a:p>
          <a:p>
            <a:pPr eaLnBrk="1" hangingPunct="1"/>
            <a:r>
              <a:rPr lang="en-US" dirty="0"/>
              <a:t>(lines) </a:t>
            </a:r>
            <a:r>
              <a:rPr lang="en-US" dirty="0">
                <a:sym typeface="Wingdings" charset="0"/>
              </a:rPr>
              <a:t> Error</a:t>
            </a:r>
            <a:r>
              <a:rPr lang="en-US" baseline="-25000" dirty="0">
                <a:sym typeface="Wingdings" charset="0"/>
              </a:rPr>
              <a:t>1</a:t>
            </a:r>
            <a:endParaRPr lang="en-US" baseline="-25000" dirty="0"/>
          </a:p>
        </p:txBody>
      </p:sp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5805694" y="4229099"/>
            <a:ext cx="3227179" cy="830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We don</a:t>
            </a:r>
            <a:r>
              <a:rPr lang="ja-JP" altLang="en-US" dirty="0"/>
              <a:t>’</a:t>
            </a:r>
            <a:r>
              <a:rPr lang="en-US" altLang="ja-JP" dirty="0"/>
              <a:t>t get the best hypothesis from </a:t>
            </a:r>
            <a:r>
              <a:rPr lang="en-US" altLang="ja-JP" i="1" dirty="0"/>
              <a:t>H </a:t>
            </a:r>
            <a:r>
              <a:rPr lang="en-US" altLang="ja-JP" dirty="0"/>
              <a:t>because of noise/small sample size </a:t>
            </a:r>
            <a:r>
              <a:rPr lang="en-US" altLang="ja-JP" dirty="0">
                <a:sym typeface="Wingdings" charset="0"/>
              </a:rPr>
              <a:t> Error</a:t>
            </a:r>
            <a:r>
              <a:rPr lang="en-US" altLang="ja-JP" baseline="-25000" dirty="0">
                <a:sym typeface="Wingdings" charset="0"/>
              </a:rPr>
              <a:t>2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6125831" y="1972418"/>
            <a:ext cx="2834283" cy="58477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>
                <a:solidFill>
                  <a:srgbClr val="000000"/>
                </a:solidFill>
              </a:rPr>
              <a:t>Fix: </a:t>
            </a:r>
            <a:r>
              <a:rPr lang="en-US" i="1">
                <a:solidFill>
                  <a:srgbClr val="000000"/>
                </a:solidFill>
              </a:rPr>
              <a:t>more </a:t>
            </a:r>
            <a:r>
              <a:rPr lang="en-US">
                <a:solidFill>
                  <a:srgbClr val="000000"/>
                </a:solidFill>
              </a:rPr>
              <a:t>expressive set of hypotheses </a:t>
            </a:r>
            <a:r>
              <a:rPr lang="en-US" i="1">
                <a:solidFill>
                  <a:srgbClr val="000000"/>
                </a:solidFill>
              </a:rPr>
              <a:t>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5025" y="5981700"/>
            <a:ext cx="3092714" cy="584776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>
                <a:solidFill>
                  <a:srgbClr val="000000"/>
                </a:solidFill>
              </a:rPr>
              <a:t>Fix: </a:t>
            </a:r>
            <a:r>
              <a:rPr lang="en-US" i="1">
                <a:solidFill>
                  <a:srgbClr val="000000"/>
                </a:solidFill>
              </a:rPr>
              <a:t>less </a:t>
            </a:r>
            <a:r>
              <a:rPr lang="en-US">
                <a:solidFill>
                  <a:srgbClr val="000000"/>
                </a:solidFill>
              </a:rPr>
              <a:t>expressive set of hypotheses </a:t>
            </a:r>
            <a:r>
              <a:rPr lang="en-US" i="1">
                <a:solidFill>
                  <a:srgbClr val="000000"/>
                </a:solidFill>
              </a:rPr>
              <a:t>H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 descr="Screen Shot 2014-10-17 at 11.45.0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2616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743200" y="3048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noise is similar to error</a:t>
            </a:r>
            <a:r>
              <a:rPr lang="en-US" baseline="-25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80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>
            <a:off x="127000" y="115888"/>
            <a:ext cx="7093809" cy="838200"/>
          </a:xfrm>
        </p:spPr>
        <p:txBody>
          <a:bodyPr/>
          <a:lstStyle/>
          <a:p>
            <a:r>
              <a:rPr lang="en-US" sz="3600" dirty="0">
                <a:latin typeface="Arial" charset="0"/>
              </a:rPr>
              <a:t>In Summary, Bias/Variance...</a:t>
            </a:r>
          </a:p>
        </p:txBody>
      </p:sp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4994275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48400" y="4891088"/>
            <a:ext cx="19812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dirty="0"/>
              <a:t>Error/Loss on training set </a:t>
            </a:r>
            <a:r>
              <a:rPr lang="en-US" sz="1800" dirty="0" err="1"/>
              <a:t>D</a:t>
            </a:r>
            <a:r>
              <a:rPr lang="en-US" sz="1800" baseline="30000" dirty="0" err="1"/>
              <a:t>train</a:t>
            </a:r>
            <a:endParaRPr lang="en-US" sz="1800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6154738" y="3517900"/>
            <a:ext cx="2074862" cy="92333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dirty="0"/>
              <a:t>Error/Loss on an unseen test set </a:t>
            </a:r>
            <a:r>
              <a:rPr lang="en-US" sz="1800" dirty="0" err="1"/>
              <a:t>D</a:t>
            </a:r>
            <a:r>
              <a:rPr lang="en-US" sz="1800" baseline="30000" dirty="0" err="1"/>
              <a:t>test</a:t>
            </a:r>
            <a:endParaRPr lang="en-US" sz="1800" baseline="30000" dirty="0"/>
          </a:p>
        </p:txBody>
      </p:sp>
      <p:sp>
        <p:nvSpPr>
          <p:cNvPr id="8197" name="TextBox 6"/>
          <p:cNvSpPr txBox="1">
            <a:spLocks noChangeArrowheads="1"/>
          </p:cNvSpPr>
          <p:nvPr/>
        </p:nvSpPr>
        <p:spPr bwMode="auto">
          <a:xfrm>
            <a:off x="838200" y="2514600"/>
            <a:ext cx="1062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high error</a:t>
            </a:r>
          </a:p>
        </p:txBody>
      </p:sp>
      <p:sp>
        <p:nvSpPr>
          <p:cNvPr id="8198" name="Slide Number Placeholder 4"/>
          <p:cNvSpPr txBox="1">
            <a:spLocks/>
          </p:cNvSpPr>
          <p:nvPr/>
        </p:nvSpPr>
        <p:spPr bwMode="auto">
          <a:xfrm>
            <a:off x="6616700" y="646271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B1964F-62C8-2949-8A43-ED63677AB9C5}" type="slidenum">
              <a:rPr lang="en-US"/>
              <a:pPr eaLnBrk="1" hangingPunct="1"/>
              <a:t>71</a:t>
            </a:fld>
            <a:endParaRPr lang="en-US"/>
          </a:p>
        </p:txBody>
      </p:sp>
      <p:sp>
        <p:nvSpPr>
          <p:cNvPr id="8199" name="TextBox 9"/>
          <p:cNvSpPr txBox="1">
            <a:spLocks noChangeArrowheads="1"/>
          </p:cNvSpPr>
          <p:nvPr/>
        </p:nvSpPr>
        <p:spPr bwMode="auto">
          <a:xfrm>
            <a:off x="6340475" y="5784850"/>
            <a:ext cx="180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complex classifier</a:t>
            </a:r>
          </a:p>
        </p:txBody>
      </p:sp>
      <p:sp>
        <p:nvSpPr>
          <p:cNvPr id="8200" name="TextBox 10"/>
          <p:cNvSpPr txBox="1">
            <a:spLocks noChangeArrowheads="1"/>
          </p:cNvSpPr>
          <p:nvPr/>
        </p:nvSpPr>
        <p:spPr bwMode="auto">
          <a:xfrm>
            <a:off x="1676400" y="5791200"/>
            <a:ext cx="16335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simple classifier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438400" y="2743200"/>
            <a:ext cx="1260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/>
              <a:t>“</a:t>
            </a:r>
            <a:r>
              <a:rPr lang="en-US" altLang="ja-JP"/>
              <a:t>too simple</a:t>
            </a:r>
            <a:r>
              <a:rPr lang="ja-JP" altLang="en-US"/>
              <a:t>”</a:t>
            </a:r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181600" y="2895600"/>
            <a:ext cx="142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/>
              <a:t>“</a:t>
            </a:r>
            <a:r>
              <a:rPr lang="en-US" altLang="ja-JP"/>
              <a:t>too complex</a:t>
            </a:r>
            <a:r>
              <a:rPr lang="ja-JP" altLang="en-US"/>
              <a:t>”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2124" y="1238250"/>
            <a:ext cx="798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Practical way to Understand </a:t>
            </a:r>
            <a:r>
              <a:rPr lang="en-US" dirty="0" err="1">
                <a:latin typeface="Arial" charset="0"/>
              </a:rPr>
              <a:t>Overfitting</a:t>
            </a:r>
            <a:r>
              <a:rPr lang="en-US" dirty="0">
                <a:latin typeface="Arial" charset="0"/>
              </a:rPr>
              <a:t> and </a:t>
            </a:r>
            <a:r>
              <a:rPr lang="en-US" dirty="0" err="1">
                <a:latin typeface="Arial" charset="0"/>
              </a:rPr>
              <a:t>Underfitting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020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15 min Break?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Up next, fixing B/V in ML...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72</a:t>
            </a:fld>
            <a:r>
              <a:rPr lang="it-IT"/>
              <a:t> 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44700"/>
            <a:ext cx="3505200" cy="232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3644900"/>
            <a:ext cx="365632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6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609600" y="115888"/>
            <a:ext cx="6611209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Summary: dealing with Bias-variance Trade-offs during ML Experimentation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219075" y="1158875"/>
            <a:ext cx="8686800" cy="5305425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This is something real that you can (approximately) measure experimentally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if you have synthetic data</a:t>
            </a:r>
          </a:p>
          <a:p>
            <a:pPr marL="457200" lvl="1" indent="0" eaLnBrk="1" hangingPunct="1">
              <a:buNone/>
            </a:pPr>
            <a:endParaRPr lang="en-US" sz="2400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sz="2400" dirty="0">
                <a:latin typeface="Arial" charset="0"/>
              </a:rPr>
              <a:t>Different learners and model classes have different </a:t>
            </a:r>
            <a:r>
              <a:rPr lang="en-US" sz="2400" i="1" dirty="0">
                <a:latin typeface="Arial" charset="0"/>
              </a:rPr>
              <a:t>tradeoffs</a:t>
            </a:r>
          </a:p>
          <a:p>
            <a:pPr lvl="1" eaLnBrk="1" hangingPunct="1"/>
            <a:endParaRPr lang="en-US" sz="2400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large bias/small variance: few features, highly regularized, highly pruned decision trees, large-k in k-NN…</a:t>
            </a:r>
          </a:p>
          <a:p>
            <a:pPr lvl="1" eaLnBrk="1" hangingPunct="1"/>
            <a:endParaRPr lang="en-US" sz="2400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small bias/high variance: many features, less regularization, un-pruned trees, small-k in k-NN…</a:t>
            </a:r>
          </a:p>
        </p:txBody>
      </p:sp>
    </p:spTree>
    <p:extLst>
      <p:ext uri="{BB962C8B-B14F-4D97-AF65-F5344CB8AC3E}">
        <p14:creationId xmlns:p14="http://schemas.microsoft.com/office/powerpoint/2010/main" val="475820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Bias-Variance Trade-off Effect Reduction</a:t>
            </a:r>
          </a:p>
        </p:txBody>
      </p:sp>
    </p:spTree>
    <p:extLst>
      <p:ext uri="{BB962C8B-B14F-4D97-AF65-F5344CB8AC3E}">
        <p14:creationId xmlns:p14="http://schemas.microsoft.com/office/powerpoint/2010/main" val="28779339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Bias-variance decomposition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This is something real that you can (approximately) measure experimentally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if you have synthetic data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…or if you</a:t>
            </a:r>
            <a:r>
              <a:rPr lang="ja-JP" altLang="en-US" sz="2400" dirty="0">
                <a:latin typeface="Arial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Arial" charset="0"/>
                <a:ea typeface="ＭＳ Ｐゴシック" charset="0"/>
              </a:rPr>
              <a:t>re clever</a:t>
            </a:r>
          </a:p>
          <a:p>
            <a:pPr lvl="1" eaLnBrk="1" hangingPunct="1"/>
            <a:endParaRPr lang="en-US" sz="2400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You need to somehow approximate </a:t>
            </a:r>
            <a:r>
              <a:rPr lang="en-US" sz="2400" i="1" dirty="0">
                <a:latin typeface="Arial" charset="0"/>
                <a:ea typeface="ＭＳ Ｐゴシック" charset="0"/>
              </a:rPr>
              <a:t>E</a:t>
            </a:r>
            <a:r>
              <a:rPr lang="en-US" sz="2400" i="1" baseline="-25000" dirty="0">
                <a:latin typeface="Arial" charset="0"/>
                <a:ea typeface="ＭＳ Ｐゴシック" charset="0"/>
              </a:rPr>
              <a:t>D</a:t>
            </a:r>
            <a:r>
              <a:rPr lang="en-US" sz="2400" i="1" dirty="0">
                <a:latin typeface="Arial" charset="0"/>
                <a:ea typeface="ＭＳ Ｐゴシック" charset="0"/>
              </a:rPr>
              <a:t>{</a:t>
            </a:r>
            <a:r>
              <a:rPr lang="en-US" sz="2400" i="1" dirty="0" err="1">
                <a:latin typeface="Arial" charset="0"/>
                <a:ea typeface="ＭＳ Ｐゴシック" charset="0"/>
              </a:rPr>
              <a:t>h</a:t>
            </a:r>
            <a:r>
              <a:rPr lang="en-US" sz="2400" i="1" baseline="-25000" dirty="0" err="1">
                <a:latin typeface="Arial" charset="0"/>
                <a:ea typeface="ＭＳ Ｐゴシック" charset="0"/>
              </a:rPr>
              <a:t>D</a:t>
            </a:r>
            <a:r>
              <a:rPr lang="en-US" sz="2400" i="1" dirty="0">
                <a:latin typeface="Arial" charset="0"/>
                <a:ea typeface="ＭＳ Ｐゴシック" charset="0"/>
              </a:rPr>
              <a:t>(x)}</a:t>
            </a:r>
          </a:p>
          <a:p>
            <a:pPr lvl="1" eaLnBrk="1" hangingPunct="1"/>
            <a:r>
              <a:rPr lang="mr-IN" sz="2400" b="1" dirty="0">
                <a:latin typeface="Arial" charset="0"/>
                <a:ea typeface="ＭＳ Ｐゴシック" charset="0"/>
              </a:rPr>
              <a:t>…</a:t>
            </a:r>
            <a:endParaRPr lang="en-US" sz="2400" b="1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760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Bias-variance decomposition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This is something real that you can (approximately) measure experimentally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if you have synthetic data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…or if you</a:t>
            </a:r>
            <a:r>
              <a:rPr lang="ja-JP" altLang="en-US" sz="2400" dirty="0">
                <a:latin typeface="Arial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Arial" charset="0"/>
                <a:ea typeface="ＭＳ Ｐゴシック" charset="0"/>
              </a:rPr>
              <a:t>re clever</a:t>
            </a:r>
          </a:p>
          <a:p>
            <a:pPr lvl="1" eaLnBrk="1" hangingPunct="1"/>
            <a:endParaRPr lang="en-US" sz="2400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You need to somehow approximate </a:t>
            </a:r>
            <a:r>
              <a:rPr lang="en-US" sz="2400" i="1" dirty="0">
                <a:latin typeface="Arial" charset="0"/>
                <a:ea typeface="ＭＳ Ｐゴシック" charset="0"/>
              </a:rPr>
              <a:t>E</a:t>
            </a:r>
            <a:r>
              <a:rPr lang="en-US" sz="2400" i="1" baseline="-25000" dirty="0">
                <a:latin typeface="Arial" charset="0"/>
                <a:ea typeface="ＭＳ Ｐゴシック" charset="0"/>
              </a:rPr>
              <a:t>D</a:t>
            </a:r>
            <a:r>
              <a:rPr lang="en-US" sz="2400" i="1" dirty="0">
                <a:latin typeface="Arial" charset="0"/>
                <a:ea typeface="ＭＳ Ｐゴシック" charset="0"/>
              </a:rPr>
              <a:t>{</a:t>
            </a:r>
            <a:r>
              <a:rPr lang="en-US" sz="2400" i="1" dirty="0" err="1">
                <a:latin typeface="Arial" charset="0"/>
                <a:ea typeface="ＭＳ Ｐゴシック" charset="0"/>
              </a:rPr>
              <a:t>h</a:t>
            </a:r>
            <a:r>
              <a:rPr lang="en-US" sz="2400" i="1" baseline="-25000" dirty="0" err="1">
                <a:latin typeface="Arial" charset="0"/>
                <a:ea typeface="ＭＳ Ｐゴシック" charset="0"/>
              </a:rPr>
              <a:t>D</a:t>
            </a:r>
            <a:r>
              <a:rPr lang="en-US" sz="2400" i="1" dirty="0">
                <a:latin typeface="Arial" charset="0"/>
                <a:ea typeface="ＭＳ Ｐゴシック" charset="0"/>
              </a:rPr>
              <a:t>(x)}</a:t>
            </a:r>
          </a:p>
          <a:p>
            <a:pPr lvl="1" eaLnBrk="1" hangingPunct="1"/>
            <a:r>
              <a:rPr lang="mr-IN" sz="2400" b="1" dirty="0">
                <a:latin typeface="Arial" charset="0"/>
                <a:ea typeface="ＭＳ Ｐゴシック" charset="0"/>
              </a:rPr>
              <a:t>…</a:t>
            </a:r>
            <a:endParaRPr lang="en-US" sz="2400" b="1" dirty="0">
              <a:latin typeface="Arial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2321" y="5651500"/>
            <a:ext cx="4109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&lt;MOMENT OF SUSPENSE&gt;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5336"/>
          <a:stretch/>
        </p:blipFill>
        <p:spPr>
          <a:xfrm>
            <a:off x="5661025" y="4300240"/>
            <a:ext cx="23114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6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Bias-variance decomposition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This is something real that you can (approximately) measure experimentally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if you have synthetic data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…or if you</a:t>
            </a:r>
            <a:r>
              <a:rPr lang="ja-JP" altLang="en-US" sz="2400" dirty="0">
                <a:latin typeface="Arial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Arial" charset="0"/>
                <a:ea typeface="ＭＳ Ｐゴシック" charset="0"/>
              </a:rPr>
              <a:t>re clever</a:t>
            </a:r>
          </a:p>
          <a:p>
            <a:pPr lvl="1" eaLnBrk="1" hangingPunct="1"/>
            <a:endParaRPr lang="en-US" sz="2400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You need to somehow approximate </a:t>
            </a:r>
            <a:r>
              <a:rPr lang="en-US" sz="2400" i="1" dirty="0">
                <a:latin typeface="Arial" charset="0"/>
                <a:ea typeface="ＭＳ Ｐゴシック" charset="0"/>
              </a:rPr>
              <a:t>E</a:t>
            </a:r>
            <a:r>
              <a:rPr lang="en-US" sz="2400" i="1" baseline="-25000" dirty="0">
                <a:latin typeface="Arial" charset="0"/>
                <a:ea typeface="ＭＳ Ｐゴシック" charset="0"/>
              </a:rPr>
              <a:t>D</a:t>
            </a:r>
            <a:r>
              <a:rPr lang="en-US" sz="2400" i="1" dirty="0">
                <a:latin typeface="Arial" charset="0"/>
                <a:ea typeface="ＭＳ Ｐゴシック" charset="0"/>
              </a:rPr>
              <a:t>{</a:t>
            </a:r>
            <a:r>
              <a:rPr lang="en-US" sz="2400" i="1" dirty="0" err="1">
                <a:latin typeface="Arial" charset="0"/>
                <a:ea typeface="ＭＳ Ｐゴシック" charset="0"/>
              </a:rPr>
              <a:t>h</a:t>
            </a:r>
            <a:r>
              <a:rPr lang="en-US" sz="2400" i="1" baseline="-25000" dirty="0" err="1">
                <a:latin typeface="Arial" charset="0"/>
                <a:ea typeface="ＭＳ Ｐゴシック" charset="0"/>
              </a:rPr>
              <a:t>D</a:t>
            </a:r>
            <a:r>
              <a:rPr lang="en-US" sz="2400" i="1" dirty="0">
                <a:latin typeface="Arial" charset="0"/>
                <a:ea typeface="ＭＳ Ｐゴシック" charset="0"/>
              </a:rPr>
              <a:t>(x)}</a:t>
            </a:r>
          </a:p>
          <a:p>
            <a:pPr lvl="1" eaLnBrk="1" hangingPunct="1"/>
            <a:r>
              <a:rPr lang="en-US" sz="2400" b="1" dirty="0">
                <a:latin typeface="Arial" charset="0"/>
                <a:ea typeface="ＭＳ Ｐゴシック" charset="0"/>
              </a:rPr>
              <a:t>I.e., construct many variants of the dataset </a:t>
            </a:r>
            <a:r>
              <a:rPr lang="en-US" sz="2400" b="1" i="1" dirty="0">
                <a:latin typeface="Arial" charset="0"/>
                <a:ea typeface="ＭＳ Ｐゴシック" charset="0"/>
              </a:rPr>
              <a:t>D</a:t>
            </a:r>
            <a:endParaRPr lang="en-US" sz="2400" b="1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288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669196" y="115888"/>
            <a:ext cx="5678488" cy="838200"/>
          </a:xfrm>
        </p:spPr>
        <p:txBody>
          <a:bodyPr/>
          <a:lstStyle/>
          <a:p>
            <a:pPr eaLnBrk="1" hangingPunct="1"/>
            <a:r>
              <a:rPr lang="en-US" altLang="ja-JP" dirty="0">
                <a:latin typeface="Arial" charset="0"/>
              </a:rPr>
              <a:t>Background: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latin typeface="Arial" charset="0"/>
              </a:rPr>
              <a:t>Bootstrap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>
                <a:latin typeface="Arial" charset="0"/>
              </a:rPr>
              <a:t> sampling</a:t>
            </a:r>
            <a:endParaRPr lang="en-US" dirty="0">
              <a:latin typeface="Arial" charset="0"/>
            </a:endParaRP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534400" cy="4724400"/>
          </a:xfrm>
        </p:spPr>
        <p:txBody>
          <a:bodyPr/>
          <a:lstStyle/>
          <a:p>
            <a:pPr eaLnBrk="1" hangingPunct="1"/>
            <a:r>
              <a:rPr lang="en-US" b="1">
                <a:latin typeface="Arial" charset="0"/>
              </a:rPr>
              <a:t>Input</a:t>
            </a:r>
            <a:r>
              <a:rPr lang="en-US">
                <a:latin typeface="Arial" charset="0"/>
              </a:rPr>
              <a:t>: dataset </a:t>
            </a:r>
            <a:r>
              <a:rPr lang="en-US" i="1">
                <a:latin typeface="Arial" charset="0"/>
              </a:rPr>
              <a:t>D</a:t>
            </a:r>
          </a:p>
          <a:p>
            <a:pPr eaLnBrk="1" hangingPunct="1"/>
            <a:r>
              <a:rPr lang="en-US" b="1">
                <a:latin typeface="Arial" charset="0"/>
              </a:rPr>
              <a:t>Output</a:t>
            </a:r>
            <a:r>
              <a:rPr lang="en-US">
                <a:latin typeface="Arial" charset="0"/>
              </a:rPr>
              <a:t>: many variants of </a:t>
            </a:r>
            <a:r>
              <a:rPr lang="en-US" i="1">
                <a:latin typeface="Arial" charset="0"/>
              </a:rPr>
              <a:t>D: D</a:t>
            </a:r>
            <a:r>
              <a:rPr lang="en-US" i="1" baseline="-25000">
                <a:latin typeface="Arial" charset="0"/>
              </a:rPr>
              <a:t>1</a:t>
            </a:r>
            <a:r>
              <a:rPr lang="en-US" i="1">
                <a:latin typeface="Arial" charset="0"/>
              </a:rPr>
              <a:t>,…,D</a:t>
            </a:r>
            <a:r>
              <a:rPr lang="en-US" i="1" baseline="-25000">
                <a:latin typeface="Arial" charset="0"/>
              </a:rPr>
              <a:t>T</a:t>
            </a:r>
          </a:p>
          <a:p>
            <a:pPr eaLnBrk="1" hangingPunct="1"/>
            <a:r>
              <a:rPr lang="en-US">
                <a:latin typeface="Arial" charset="0"/>
              </a:rPr>
              <a:t>For t=1,….,T: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D</a:t>
            </a:r>
            <a:r>
              <a:rPr lang="en-US" baseline="-25000">
                <a:latin typeface="Arial" charset="0"/>
                <a:ea typeface="ＭＳ Ｐゴシック" charset="0"/>
              </a:rPr>
              <a:t>t</a:t>
            </a:r>
            <a:r>
              <a:rPr lang="en-US">
                <a:latin typeface="Arial" charset="0"/>
                <a:ea typeface="ＭＳ Ｐゴシック" charset="0"/>
              </a:rPr>
              <a:t>  = { }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For i=1…|</a:t>
            </a:r>
            <a:r>
              <a:rPr lang="en-US" i="1">
                <a:latin typeface="Arial" charset="0"/>
                <a:ea typeface="ＭＳ Ｐゴシック" charset="0"/>
              </a:rPr>
              <a:t>D</a:t>
            </a:r>
            <a:r>
              <a:rPr lang="en-US">
                <a:latin typeface="Arial" charset="0"/>
                <a:ea typeface="ＭＳ Ｐゴシック" charset="0"/>
              </a:rPr>
              <a:t>|:</a:t>
            </a:r>
          </a:p>
          <a:p>
            <a:pPr lvl="2" eaLnBrk="1" hangingPunct="1"/>
            <a:r>
              <a:rPr lang="en-US" sz="2800">
                <a:latin typeface="Arial" charset="0"/>
                <a:ea typeface="ＭＳ Ｐゴシック" charset="0"/>
              </a:rPr>
              <a:t>Pick (</a:t>
            </a:r>
            <a:r>
              <a:rPr lang="en-US" sz="2800" b="1">
                <a:latin typeface="Arial" charset="0"/>
                <a:ea typeface="ＭＳ Ｐゴシック" charset="0"/>
              </a:rPr>
              <a:t>x</a:t>
            </a:r>
            <a:r>
              <a:rPr lang="en-US" sz="2800">
                <a:latin typeface="Arial" charset="0"/>
                <a:ea typeface="ＭＳ Ｐゴシック" charset="0"/>
              </a:rPr>
              <a:t>,y) uniformly at random from </a:t>
            </a:r>
            <a:r>
              <a:rPr lang="en-US" sz="2800" i="1">
                <a:latin typeface="Arial" charset="0"/>
                <a:ea typeface="ＭＳ Ｐゴシック" charset="0"/>
              </a:rPr>
              <a:t>D </a:t>
            </a:r>
            <a:r>
              <a:rPr lang="en-US" sz="2800">
                <a:latin typeface="Arial" charset="0"/>
                <a:ea typeface="ＭＳ Ｐゴシック" charset="0"/>
              </a:rPr>
              <a:t> (i.e., </a:t>
            </a:r>
            <a:r>
              <a:rPr lang="en-US" sz="2800" b="1">
                <a:latin typeface="Arial" charset="0"/>
                <a:ea typeface="ＭＳ Ｐゴシック" charset="0"/>
              </a:rPr>
              <a:t>with</a:t>
            </a:r>
            <a:r>
              <a:rPr lang="en-US" sz="2800">
                <a:latin typeface="Arial" charset="0"/>
                <a:ea typeface="ＭＳ Ｐゴシック" charset="0"/>
              </a:rPr>
              <a:t> replacement) and add it to D</a:t>
            </a:r>
            <a:r>
              <a:rPr lang="en-US" sz="2800" baseline="-25000">
                <a:latin typeface="Arial" charset="0"/>
                <a:ea typeface="ＭＳ Ｐゴシック" charset="0"/>
              </a:rPr>
              <a:t>t</a:t>
            </a:r>
          </a:p>
          <a:p>
            <a:pPr lvl="2" eaLnBrk="1" hangingPunct="1"/>
            <a:r>
              <a:rPr lang="en-US" sz="2800">
                <a:latin typeface="Arial" charset="0"/>
                <a:ea typeface="ＭＳ Ｐゴシック" charset="0"/>
              </a:rPr>
              <a:t>Some examples never get picked (~37%)</a:t>
            </a:r>
          </a:p>
          <a:p>
            <a:pPr lvl="2" eaLnBrk="1" hangingPunct="1"/>
            <a:r>
              <a:rPr lang="en-US" sz="2800">
                <a:latin typeface="Arial" charset="0"/>
                <a:ea typeface="ＭＳ Ｐゴシック" charset="0"/>
              </a:rPr>
              <a:t>Some are picked 2x, 3x, ….</a:t>
            </a:r>
          </a:p>
          <a:p>
            <a:pPr lvl="2" eaLnBrk="1" hangingPunct="1"/>
            <a:endParaRPr lang="en-US" sz="280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i="1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374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>
                <a:latin typeface="Arial" charset="0"/>
              </a:rPr>
              <a:t>Tackling Bias-Variance with </a:t>
            </a:r>
            <a:r>
              <a:rPr lang="ja-JP" altLang="en-US">
                <a:latin typeface="Arial" charset="0"/>
              </a:rPr>
              <a:t>“</a:t>
            </a:r>
            <a:r>
              <a:rPr lang="en-US" altLang="ja-JP" dirty="0">
                <a:latin typeface="Arial" charset="0"/>
              </a:rPr>
              <a:t>Bootstrap</a:t>
            </a:r>
            <a:r>
              <a:rPr lang="ja-JP" altLang="en-US">
                <a:latin typeface="Arial" charset="0"/>
              </a:rPr>
              <a:t>”</a:t>
            </a:r>
            <a:r>
              <a:rPr lang="en-US" altLang="ja-JP" dirty="0">
                <a:latin typeface="Arial" charset="0"/>
              </a:rPr>
              <a:t> sampling</a:t>
            </a:r>
            <a:endParaRPr lang="en-US" dirty="0">
              <a:latin typeface="Arial" charset="0"/>
            </a:endParaRP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534400" cy="4724400"/>
          </a:xfrm>
        </p:spPr>
        <p:txBody>
          <a:bodyPr/>
          <a:lstStyle/>
          <a:p>
            <a:pPr eaLnBrk="1" hangingPunct="1"/>
            <a:r>
              <a:rPr lang="en-US" sz="2400">
                <a:latin typeface="Arial" charset="0"/>
              </a:rPr>
              <a:t>Create B bootstrap variants of D </a:t>
            </a:r>
            <a:r>
              <a:rPr lang="en-US" sz="2000">
                <a:latin typeface="Arial" charset="0"/>
              </a:rPr>
              <a:t>(approximate many draws of D)</a:t>
            </a:r>
          </a:p>
          <a:p>
            <a:pPr eaLnBrk="1" hangingPunct="1"/>
            <a:r>
              <a:rPr lang="en-US" sz="2400">
                <a:latin typeface="Arial" charset="0"/>
              </a:rPr>
              <a:t>For each bootstrap dataset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T</a:t>
            </a:r>
            <a:r>
              <a:rPr lang="en-US" sz="2400" baseline="-25000">
                <a:latin typeface="Arial" charset="0"/>
                <a:ea typeface="ＭＳ Ｐゴシック" charset="0"/>
              </a:rPr>
              <a:t>b</a:t>
            </a:r>
            <a:r>
              <a:rPr lang="en-US" sz="2400">
                <a:latin typeface="Arial" charset="0"/>
                <a:ea typeface="ＭＳ Ｐゴシック" charset="0"/>
              </a:rPr>
              <a:t> is the dataset; U</a:t>
            </a:r>
            <a:r>
              <a:rPr lang="en-US" sz="2400" baseline="-25000">
                <a:latin typeface="Arial" charset="0"/>
                <a:ea typeface="ＭＳ Ｐゴシック" charset="0"/>
              </a:rPr>
              <a:t>b</a:t>
            </a:r>
            <a:r>
              <a:rPr lang="en-US" sz="2400">
                <a:latin typeface="Arial" charset="0"/>
                <a:ea typeface="ＭＳ Ｐゴシック" charset="0"/>
              </a:rPr>
              <a:t> are the </a:t>
            </a:r>
            <a:r>
              <a:rPr lang="ja-JP" altLang="en-US" sz="2400">
                <a:latin typeface="Arial" charset="0"/>
                <a:ea typeface="ＭＳ Ｐゴシック" charset="0"/>
              </a:rPr>
              <a:t>“</a:t>
            </a:r>
            <a:r>
              <a:rPr lang="en-US" altLang="ja-JP" sz="2400">
                <a:latin typeface="Arial" charset="0"/>
                <a:ea typeface="ＭＳ Ｐゴシック" charset="0"/>
              </a:rPr>
              <a:t>out of bag</a:t>
            </a:r>
            <a:r>
              <a:rPr lang="ja-JP" altLang="en-US" sz="2400">
                <a:latin typeface="Arial" charset="0"/>
                <a:ea typeface="ＭＳ Ｐゴシック" charset="0"/>
              </a:rPr>
              <a:t>”</a:t>
            </a:r>
            <a:r>
              <a:rPr lang="en-US" altLang="ja-JP" sz="2400">
                <a:latin typeface="Arial" charset="0"/>
                <a:ea typeface="ＭＳ Ｐゴシック" charset="0"/>
              </a:rPr>
              <a:t> examples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Train a hypothesis h</a:t>
            </a:r>
            <a:r>
              <a:rPr lang="en-US" sz="2400" baseline="-25000">
                <a:latin typeface="Arial" charset="0"/>
                <a:ea typeface="ＭＳ Ｐゴシック" charset="0"/>
              </a:rPr>
              <a:t>b</a:t>
            </a:r>
            <a:r>
              <a:rPr lang="en-US" sz="2400">
                <a:latin typeface="Arial" charset="0"/>
                <a:ea typeface="ＭＳ Ｐゴシック" charset="0"/>
              </a:rPr>
              <a:t> on T</a:t>
            </a:r>
            <a:r>
              <a:rPr lang="en-US" sz="2400" baseline="-25000">
                <a:latin typeface="Arial" charset="0"/>
                <a:ea typeface="ＭＳ Ｐゴシック" charset="0"/>
              </a:rPr>
              <a:t>b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Test h</a:t>
            </a:r>
            <a:r>
              <a:rPr lang="en-US" sz="2400" baseline="-25000">
                <a:latin typeface="Arial" charset="0"/>
                <a:ea typeface="ＭＳ Ｐゴシック" charset="0"/>
              </a:rPr>
              <a:t>b</a:t>
            </a:r>
            <a:r>
              <a:rPr lang="en-US" sz="2400">
                <a:latin typeface="Arial" charset="0"/>
                <a:ea typeface="ＭＳ Ｐゴシック" charset="0"/>
              </a:rPr>
              <a:t> on each x in U</a:t>
            </a:r>
            <a:r>
              <a:rPr lang="en-US" sz="2400" baseline="-25000">
                <a:latin typeface="Arial" charset="0"/>
                <a:ea typeface="ＭＳ Ｐゴシック" charset="0"/>
              </a:rPr>
              <a:t>b</a:t>
            </a:r>
          </a:p>
          <a:p>
            <a:pPr eaLnBrk="1" hangingPunct="1"/>
            <a:r>
              <a:rPr lang="en-US" sz="2400">
                <a:latin typeface="Arial" charset="0"/>
              </a:rPr>
              <a:t>Now for each (</a:t>
            </a:r>
            <a:r>
              <a:rPr lang="en-US" sz="2400" b="1">
                <a:latin typeface="Arial" charset="0"/>
              </a:rPr>
              <a:t>x</a:t>
            </a:r>
            <a:r>
              <a:rPr lang="en-US" sz="2400">
                <a:latin typeface="Arial" charset="0"/>
              </a:rPr>
              <a:t>,y) example we have many predictions h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>
                <a:latin typeface="Arial" charset="0"/>
              </a:rPr>
              <a:t>(x),h</a:t>
            </a:r>
            <a:r>
              <a:rPr lang="en-US" sz="2400" baseline="-25000">
                <a:latin typeface="Arial" charset="0"/>
              </a:rPr>
              <a:t>2</a:t>
            </a:r>
            <a:r>
              <a:rPr lang="en-US" sz="2400">
                <a:latin typeface="Arial" charset="0"/>
              </a:rPr>
              <a:t>(x), …. so we can estimate </a:t>
            </a:r>
            <a:r>
              <a:rPr lang="en-US" sz="2000">
                <a:latin typeface="Arial" charset="0"/>
              </a:rPr>
              <a:t>(ignoring noise)</a:t>
            </a:r>
          </a:p>
          <a:p>
            <a:pPr lvl="1" eaLnBrk="1" hangingPunct="1"/>
            <a:r>
              <a:rPr lang="en-US" sz="2400" b="1">
                <a:latin typeface="Arial" charset="0"/>
                <a:ea typeface="ＭＳ Ｐゴシック" charset="0"/>
              </a:rPr>
              <a:t>variance</a:t>
            </a:r>
            <a:r>
              <a:rPr lang="en-US" sz="2400">
                <a:latin typeface="Arial" charset="0"/>
                <a:ea typeface="ＭＳ Ｐゴシック" charset="0"/>
              </a:rPr>
              <a:t>: ordinary variance of h</a:t>
            </a:r>
            <a:r>
              <a:rPr lang="en-US" sz="2400" baseline="-25000">
                <a:latin typeface="Arial" charset="0"/>
                <a:ea typeface="ＭＳ Ｐゴシック" charset="0"/>
              </a:rPr>
              <a:t>1</a:t>
            </a:r>
            <a:r>
              <a:rPr lang="en-US" sz="2400">
                <a:latin typeface="Arial" charset="0"/>
                <a:ea typeface="ＭＳ Ｐゴシック" charset="0"/>
              </a:rPr>
              <a:t>(x),….,h</a:t>
            </a:r>
            <a:r>
              <a:rPr lang="en-US" sz="2400" baseline="-25000">
                <a:latin typeface="Arial" charset="0"/>
                <a:ea typeface="ＭＳ Ｐゴシック" charset="0"/>
              </a:rPr>
              <a:t>n</a:t>
            </a:r>
            <a:r>
              <a:rPr lang="en-US" sz="2400">
                <a:latin typeface="Arial" charset="0"/>
                <a:ea typeface="ＭＳ Ｐゴシック" charset="0"/>
              </a:rPr>
              <a:t>(x)</a:t>
            </a:r>
          </a:p>
          <a:p>
            <a:pPr lvl="1" eaLnBrk="1" hangingPunct="1"/>
            <a:r>
              <a:rPr lang="en-US" sz="2400" b="1">
                <a:latin typeface="Arial" charset="0"/>
                <a:ea typeface="ＭＳ Ｐゴシック" charset="0"/>
              </a:rPr>
              <a:t>bias</a:t>
            </a:r>
            <a:r>
              <a:rPr lang="en-US" sz="2400">
                <a:latin typeface="Arial" charset="0"/>
                <a:ea typeface="ＭＳ Ｐゴシック" charset="0"/>
              </a:rPr>
              <a:t>: average(h</a:t>
            </a:r>
            <a:r>
              <a:rPr lang="en-US" sz="2400" baseline="-25000">
                <a:latin typeface="Arial" charset="0"/>
                <a:ea typeface="ＭＳ Ｐゴシック" charset="0"/>
              </a:rPr>
              <a:t>1</a:t>
            </a:r>
            <a:r>
              <a:rPr lang="en-US" sz="2400">
                <a:latin typeface="Arial" charset="0"/>
                <a:ea typeface="ＭＳ Ｐゴシック" charset="0"/>
              </a:rPr>
              <a:t>(x),…,h</a:t>
            </a:r>
            <a:r>
              <a:rPr lang="en-US" sz="2400" baseline="-25000">
                <a:latin typeface="Arial" charset="0"/>
                <a:ea typeface="ＭＳ Ｐゴシック" charset="0"/>
              </a:rPr>
              <a:t>n</a:t>
            </a:r>
            <a:r>
              <a:rPr lang="en-US" sz="2400">
                <a:latin typeface="Arial" charset="0"/>
                <a:ea typeface="ＭＳ Ｐゴシック" charset="0"/>
              </a:rPr>
              <a:t>(x)) - y</a:t>
            </a:r>
            <a:endParaRPr lang="en-US" sz="2400" baseline="30000">
              <a:latin typeface="Arial" charset="0"/>
              <a:ea typeface="ＭＳ Ｐゴシック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lvl="2" eaLnBrk="1" hangingPunct="1"/>
            <a:endParaRPr lang="en-US" sz="280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i="1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4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375" y="5508625"/>
            <a:ext cx="3158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Decision-tree learning...</a:t>
            </a:r>
          </a:p>
        </p:txBody>
      </p:sp>
    </p:spTree>
    <p:extLst>
      <p:ext uri="{BB962C8B-B14F-4D97-AF65-F5344CB8AC3E}">
        <p14:creationId xmlns:p14="http://schemas.microsoft.com/office/powerpoint/2010/main" val="6135570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43796" y="115888"/>
            <a:ext cx="5678488" cy="8382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Applied Bias-Variance Analysis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7244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Measure the bias and variance on a problem, </a:t>
            </a:r>
          </a:p>
          <a:p>
            <a:r>
              <a:rPr lang="en-US" dirty="0">
                <a:latin typeface="Arial" charset="0"/>
              </a:rPr>
              <a:t>Determine how to improve our model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If bias is high, we need to allow our model to be more complex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If variance is high, we need to reduce the complexity of the model</a:t>
            </a:r>
          </a:p>
          <a:p>
            <a:pPr marL="45720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</a:rPr>
              <a:t>Bias-variance analysis also suggests a way to reduce variance...</a:t>
            </a:r>
            <a:endParaRPr lang="en-US" b="1" i="1" dirty="0">
              <a:latin typeface="Arial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5321B0-4A62-1F44-B8D3-2E44F6AC2EE7}" type="slidenum">
              <a:rPr lang="en-US"/>
              <a:pPr eaLnBrk="1" hangingPunct="1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27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43796" y="115888"/>
            <a:ext cx="5678488" cy="8382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Applied Bias-Variance Analysis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7244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Measure the bias and variance on a problem, </a:t>
            </a:r>
          </a:p>
          <a:p>
            <a:r>
              <a:rPr lang="en-US" dirty="0">
                <a:latin typeface="Arial" charset="0"/>
              </a:rPr>
              <a:t>Determine how to improve our model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If bias is high, we need to allow our model to be more complex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If variance is high, we need to reduce the complexity of the model</a:t>
            </a:r>
          </a:p>
          <a:p>
            <a:pPr marL="45720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</a:rPr>
              <a:t>Bias-variance analysis also suggests a way to reduce variance... </a:t>
            </a:r>
            <a:r>
              <a:rPr lang="en-US" b="1" i="1" dirty="0">
                <a:latin typeface="Arial" charset="0"/>
              </a:rPr>
              <a:t>bagging!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5321B0-4A62-1F44-B8D3-2E44F6AC2EE7}" type="slidenum">
              <a:rPr lang="en-US"/>
              <a:pPr eaLnBrk="1" hangingPunct="1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787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4"/>
          <p:cNvSpPr>
            <a:spLocks noGrp="1"/>
          </p:cNvSpPr>
          <p:nvPr>
            <p:ph type="ctrTitle"/>
          </p:nvPr>
        </p:nvSpPr>
        <p:spPr>
          <a:xfrm>
            <a:off x="650875" y="377825"/>
            <a:ext cx="6394450" cy="1143000"/>
          </a:xfrm>
        </p:spPr>
        <p:txBody>
          <a:bodyPr/>
          <a:lstStyle/>
          <a:p>
            <a:pPr algn="l"/>
            <a:r>
              <a:rPr lang="en-US" dirty="0">
                <a:latin typeface="Arial" charset="0"/>
              </a:rPr>
              <a:t>Applied Bias-Variance 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Analysis: Bagging!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598" t="5324" r="6018" b="6018"/>
          <a:stretch/>
        </p:blipFill>
        <p:spPr>
          <a:xfrm>
            <a:off x="2571750" y="1489075"/>
            <a:ext cx="4222750" cy="53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5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700946" y="115888"/>
            <a:ext cx="5678488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Bootstrap Aggregation (Bagging)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534400" cy="47244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Use the </a:t>
            </a:r>
            <a:r>
              <a:rPr lang="en-US" sz="2800" b="1" dirty="0">
                <a:latin typeface="Arial" charset="0"/>
              </a:rPr>
              <a:t>bootstrap </a:t>
            </a:r>
            <a:r>
              <a:rPr lang="en-US" sz="2800" dirty="0">
                <a:latin typeface="Arial" charset="0"/>
              </a:rPr>
              <a:t>to create </a:t>
            </a:r>
            <a:r>
              <a:rPr lang="en-US" sz="2800" i="1" dirty="0">
                <a:latin typeface="Arial" charset="0"/>
              </a:rPr>
              <a:t>B </a:t>
            </a:r>
            <a:r>
              <a:rPr lang="en-US" sz="2800" dirty="0">
                <a:latin typeface="Arial" charset="0"/>
              </a:rPr>
              <a:t>variants of </a:t>
            </a:r>
            <a:r>
              <a:rPr lang="en-US" sz="2800" i="1" dirty="0">
                <a:latin typeface="Arial" charset="0"/>
              </a:rPr>
              <a:t>D</a:t>
            </a:r>
          </a:p>
          <a:p>
            <a:pPr eaLnBrk="1" hangingPunct="1"/>
            <a:endParaRPr lang="en-US" sz="2800" dirty="0">
              <a:latin typeface="Arial" charset="0"/>
            </a:endParaRPr>
          </a:p>
          <a:p>
            <a:pPr eaLnBrk="1" hangingPunct="1"/>
            <a:r>
              <a:rPr lang="en-US" sz="2800" dirty="0">
                <a:latin typeface="Arial" charset="0"/>
              </a:rPr>
              <a:t>Learn a classifier from </a:t>
            </a:r>
            <a:r>
              <a:rPr lang="en-US" sz="2800" b="1" dirty="0">
                <a:latin typeface="Arial" charset="0"/>
              </a:rPr>
              <a:t>each variant</a:t>
            </a:r>
          </a:p>
          <a:p>
            <a:pPr eaLnBrk="1" hangingPunct="1"/>
            <a:endParaRPr lang="en-US" sz="2800" b="1" dirty="0">
              <a:latin typeface="Arial" charset="0"/>
            </a:endParaRPr>
          </a:p>
          <a:p>
            <a:pPr eaLnBrk="1" hangingPunct="1"/>
            <a:r>
              <a:rPr lang="en-US" sz="2800" b="1" dirty="0">
                <a:latin typeface="Arial" charset="0"/>
              </a:rPr>
              <a:t>Vote </a:t>
            </a:r>
            <a:r>
              <a:rPr lang="en-US" sz="2800" dirty="0">
                <a:latin typeface="Arial" charset="0"/>
              </a:rPr>
              <a:t>the learned classifiers to predict on a test example</a:t>
            </a:r>
          </a:p>
          <a:p>
            <a:pPr lvl="2" eaLnBrk="1" hangingPunct="1"/>
            <a:endParaRPr lang="en-US" sz="2800" dirty="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i="1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28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Bagging (bootstrap aggregation)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7244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Breaking it down: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input: dataset </a:t>
            </a:r>
            <a:r>
              <a:rPr lang="en-US" sz="2400" i="1">
                <a:latin typeface="Arial" charset="0"/>
                <a:ea typeface="ＭＳ Ｐゴシック" charset="0"/>
              </a:rPr>
              <a:t>D </a:t>
            </a:r>
            <a:r>
              <a:rPr lang="en-US" sz="2400">
                <a:latin typeface="Arial" charset="0"/>
                <a:ea typeface="ＭＳ Ｐゴシック" charset="0"/>
              </a:rPr>
              <a:t>and YFCL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output: a classifier </a:t>
            </a:r>
            <a:r>
              <a:rPr lang="en-US" sz="2400" i="1">
                <a:latin typeface="Arial" charset="0"/>
                <a:ea typeface="ＭＳ Ｐゴシック" charset="0"/>
              </a:rPr>
              <a:t>h</a:t>
            </a:r>
            <a:r>
              <a:rPr lang="en-US" sz="2400" i="1" baseline="-25000">
                <a:latin typeface="Arial" charset="0"/>
                <a:ea typeface="ＭＳ Ｐゴシック" charset="0"/>
              </a:rPr>
              <a:t>D-BAG</a:t>
            </a:r>
          </a:p>
          <a:p>
            <a:pPr lvl="1" eaLnBrk="1" hangingPunct="1"/>
            <a:endParaRPr lang="en-US" sz="2400" i="1" baseline="-2500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use bootstrap to construct variants D</a:t>
            </a:r>
            <a:r>
              <a:rPr lang="en-US" sz="2400" baseline="-25000">
                <a:latin typeface="Arial" charset="0"/>
                <a:ea typeface="ＭＳ Ｐゴシック" charset="0"/>
              </a:rPr>
              <a:t>1</a:t>
            </a:r>
            <a:r>
              <a:rPr lang="en-US" sz="2400">
                <a:latin typeface="Arial" charset="0"/>
                <a:ea typeface="ＭＳ Ｐゴシック" charset="0"/>
              </a:rPr>
              <a:t>,…,D</a:t>
            </a:r>
            <a:r>
              <a:rPr lang="en-US" sz="2400" baseline="-25000">
                <a:latin typeface="Arial" charset="0"/>
                <a:ea typeface="ＭＳ Ｐゴシック" charset="0"/>
              </a:rPr>
              <a:t>T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for t=1,…,T: train YFCL on D</a:t>
            </a:r>
            <a:r>
              <a:rPr lang="en-US" sz="2400" baseline="-25000">
                <a:latin typeface="Arial" charset="0"/>
                <a:ea typeface="ＭＳ Ｐゴシック" charset="0"/>
              </a:rPr>
              <a:t>t</a:t>
            </a:r>
            <a:r>
              <a:rPr lang="en-US" sz="2400">
                <a:latin typeface="Arial" charset="0"/>
                <a:ea typeface="ＭＳ Ｐゴシック" charset="0"/>
              </a:rPr>
              <a:t> to get h</a:t>
            </a:r>
            <a:r>
              <a:rPr lang="en-US" sz="2400" baseline="-25000">
                <a:latin typeface="Arial" charset="0"/>
                <a:ea typeface="ＭＳ Ｐゴシック" charset="0"/>
              </a:rPr>
              <a:t>t</a:t>
            </a:r>
          </a:p>
          <a:p>
            <a:pPr lvl="1" eaLnBrk="1" hangingPunct="1"/>
            <a:endParaRPr lang="en-US" sz="240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to classify </a:t>
            </a:r>
            <a:r>
              <a:rPr lang="en-US" sz="2400" i="1">
                <a:latin typeface="Arial" charset="0"/>
                <a:ea typeface="ＭＳ Ｐゴシック" charset="0"/>
              </a:rPr>
              <a:t>x </a:t>
            </a:r>
            <a:r>
              <a:rPr lang="en-US" sz="2400">
                <a:latin typeface="Arial" charset="0"/>
                <a:ea typeface="ＭＳ Ｐゴシック" charset="0"/>
              </a:rPr>
              <a:t>with </a:t>
            </a:r>
            <a:r>
              <a:rPr lang="en-US" sz="2400" i="1">
                <a:latin typeface="Arial" charset="0"/>
                <a:ea typeface="ＭＳ Ｐゴシック" charset="0"/>
              </a:rPr>
              <a:t>h</a:t>
            </a:r>
            <a:r>
              <a:rPr lang="en-US" sz="2400" i="1" baseline="-25000">
                <a:latin typeface="Arial" charset="0"/>
                <a:ea typeface="ＭＳ Ｐゴシック" charset="0"/>
              </a:rPr>
              <a:t>D-BAG</a:t>
            </a:r>
          </a:p>
          <a:p>
            <a:pPr lvl="2" eaLnBrk="1" hangingPunct="1"/>
            <a:r>
              <a:rPr lang="en-US">
                <a:latin typeface="Arial" charset="0"/>
                <a:ea typeface="ＭＳ Ｐゴシック" charset="0"/>
              </a:rPr>
              <a:t>classify </a:t>
            </a:r>
            <a:r>
              <a:rPr lang="en-US" i="1">
                <a:latin typeface="Arial" charset="0"/>
                <a:ea typeface="ＭＳ Ｐゴシック" charset="0"/>
              </a:rPr>
              <a:t>x </a:t>
            </a:r>
            <a:r>
              <a:rPr lang="en-US">
                <a:latin typeface="Arial" charset="0"/>
                <a:ea typeface="ＭＳ Ｐゴシック" charset="0"/>
              </a:rPr>
              <a:t>with h</a:t>
            </a:r>
            <a:r>
              <a:rPr lang="en-US" baseline="-25000">
                <a:latin typeface="Arial" charset="0"/>
                <a:ea typeface="ＭＳ Ｐゴシック" charset="0"/>
              </a:rPr>
              <a:t>1</a:t>
            </a:r>
            <a:r>
              <a:rPr lang="en-US">
                <a:latin typeface="Arial" charset="0"/>
                <a:ea typeface="ＭＳ Ｐゴシック" charset="0"/>
              </a:rPr>
              <a:t>,….,h</a:t>
            </a:r>
            <a:r>
              <a:rPr lang="en-US" baseline="-25000">
                <a:latin typeface="Arial" charset="0"/>
                <a:ea typeface="ＭＳ Ｐゴシック" charset="0"/>
              </a:rPr>
              <a:t>T</a:t>
            </a:r>
            <a:r>
              <a:rPr lang="en-US">
                <a:latin typeface="Arial" charset="0"/>
                <a:ea typeface="ＭＳ Ｐゴシック" charset="0"/>
              </a:rPr>
              <a:t> and predict the most frequently predicted class for </a:t>
            </a:r>
            <a:r>
              <a:rPr lang="en-US" i="1">
                <a:latin typeface="Arial" charset="0"/>
                <a:ea typeface="ＭＳ Ｐゴシック" charset="0"/>
              </a:rPr>
              <a:t>x </a:t>
            </a:r>
            <a:r>
              <a:rPr lang="en-US">
                <a:latin typeface="Arial" charset="0"/>
                <a:ea typeface="ＭＳ Ｐゴシック" charset="0"/>
              </a:rPr>
              <a:t>(majority vote)</a:t>
            </a:r>
            <a:endParaRPr lang="en-US" sz="200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sz="2400" i="1" baseline="-2500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sz="2400">
              <a:latin typeface="Arial" charset="0"/>
              <a:ea typeface="ＭＳ Ｐゴシック" charset="0"/>
            </a:endParaRPr>
          </a:p>
          <a:p>
            <a:pPr lvl="2" eaLnBrk="1" hangingPunct="1"/>
            <a:endParaRPr lang="en-US" sz="280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i="1"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7800" y="1600200"/>
            <a:ext cx="3276600" cy="7080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/>
              <a:t>Note that you can use </a:t>
            </a:r>
            <a:r>
              <a:rPr lang="en-US" sz="2000" i="1" dirty="0"/>
              <a:t>any </a:t>
            </a:r>
            <a:r>
              <a:rPr lang="en-US" sz="2000" dirty="0"/>
              <a:t>learner you like!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3962400"/>
            <a:ext cx="3657600" cy="7080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2000">
                <a:solidFill>
                  <a:srgbClr val="000000"/>
                </a:solidFill>
              </a:rPr>
              <a:t>You can also test h</a:t>
            </a:r>
            <a:r>
              <a:rPr lang="en-US" sz="2000" baseline="-25000">
                <a:solidFill>
                  <a:srgbClr val="000000"/>
                </a:solidFill>
              </a:rPr>
              <a:t>t</a:t>
            </a:r>
            <a:r>
              <a:rPr lang="en-US" sz="2000">
                <a:solidFill>
                  <a:srgbClr val="000000"/>
                </a:solidFill>
              </a:rPr>
              <a:t> on the </a:t>
            </a:r>
            <a:r>
              <a:rPr lang="ja-JP" altLang="en-US" sz="2000">
                <a:solidFill>
                  <a:srgbClr val="000000"/>
                </a:solidFill>
              </a:rPr>
              <a:t>“</a:t>
            </a:r>
            <a:r>
              <a:rPr lang="en-US" altLang="ja-JP" sz="2000">
                <a:solidFill>
                  <a:srgbClr val="000000"/>
                </a:solidFill>
              </a:rPr>
              <a:t>out of bag</a:t>
            </a:r>
            <a:r>
              <a:rPr lang="ja-JP" altLang="en-US" sz="2000">
                <a:solidFill>
                  <a:srgbClr val="000000"/>
                </a:solidFill>
              </a:rPr>
              <a:t>”</a:t>
            </a:r>
            <a:r>
              <a:rPr lang="en-US" altLang="ja-JP" sz="2000">
                <a:solidFill>
                  <a:srgbClr val="000000"/>
                </a:solidFill>
              </a:rPr>
              <a:t> examples</a:t>
            </a: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Experiments</a:t>
            </a:r>
          </a:p>
        </p:txBody>
      </p:sp>
      <p:graphicFrame>
        <p:nvGraphicFramePr>
          <p:cNvPr id="4198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919060"/>
              </p:ext>
            </p:extLst>
          </p:nvPr>
        </p:nvGraphicFramePr>
        <p:xfrm>
          <a:off x="351697" y="1089025"/>
          <a:ext cx="6869112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44218" imgH="3772427" progId="Paint.Picture">
                  <p:embed/>
                </p:oleObj>
              </mc:Choice>
              <mc:Fallback>
                <p:oleObj name="Bitmap Image" r:id="rId2" imgW="5144218" imgH="377242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97" y="1089025"/>
                        <a:ext cx="6869112" cy="503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7220809" y="1371599"/>
            <a:ext cx="1432654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Freund and </a:t>
            </a:r>
            <a:r>
              <a:rPr lang="en-US" dirty="0" err="1"/>
              <a:t>Schapire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02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4" descr="Screen Shot 2012-04-20 at 4.3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875"/>
            <a:ext cx="914400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3286125" y="4114800"/>
            <a:ext cx="4333875" cy="1060450"/>
          </a:xfrm>
          <a:prstGeom prst="wedgeRectCallout">
            <a:avLst>
              <a:gd name="adj1" fmla="val -80904"/>
              <a:gd name="adj2" fmla="val -21695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Bagged, minimally pruned decision trees</a:t>
            </a:r>
          </a:p>
          <a:p>
            <a:pPr algn="ctr">
              <a:defRPr/>
            </a:pPr>
            <a:endParaRPr lang="en-US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0876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 descr="Screen Shot 2012-04-20 at 4.3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6750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Screen Shot 2012-04-20 at 4.4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5" y="0"/>
            <a:ext cx="5426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863" y="600075"/>
            <a:ext cx="3103562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/>
              <a:t>Generally, bagged decision trees outperform the linear classifier eventually if the dataset is </a:t>
            </a:r>
            <a:r>
              <a:rPr lang="en-US" sz="2400" b="1" dirty="0"/>
              <a:t>large</a:t>
            </a:r>
            <a:r>
              <a:rPr lang="en-US" sz="2400" dirty="0"/>
              <a:t> enough and </a:t>
            </a:r>
            <a:r>
              <a:rPr lang="en-US" sz="2400" b="1" dirty="0"/>
              <a:t>clean</a:t>
            </a:r>
            <a:r>
              <a:rPr lang="en-US" sz="2400" dirty="0"/>
              <a:t> enough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3514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Bagging (bootstrap aggregation)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534400" cy="47244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Experimentally: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especially with minimal pruning: decision trees have low </a:t>
            </a:r>
            <a:r>
              <a:rPr lang="en-US" i="1" dirty="0">
                <a:latin typeface="Arial" charset="0"/>
                <a:ea typeface="ＭＳ Ｐゴシック" charset="0"/>
              </a:rPr>
              <a:t>bias </a:t>
            </a:r>
            <a:r>
              <a:rPr lang="en-US" dirty="0">
                <a:latin typeface="Arial" charset="0"/>
                <a:ea typeface="ＭＳ Ｐゴシック" charset="0"/>
              </a:rPr>
              <a:t>but high </a:t>
            </a:r>
            <a:r>
              <a:rPr lang="en-US" i="1" dirty="0">
                <a:latin typeface="Arial" charset="0"/>
                <a:ea typeface="ＭＳ Ｐゴシック" charset="0"/>
              </a:rPr>
              <a:t>variance</a:t>
            </a:r>
            <a:r>
              <a:rPr lang="en-US" dirty="0">
                <a:latin typeface="Arial" charset="0"/>
                <a:ea typeface="ＭＳ Ｐゴシック" charset="0"/>
              </a:rPr>
              <a:t>; </a:t>
            </a:r>
          </a:p>
          <a:p>
            <a:pPr lvl="1"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bagging usually improves performance for decision trees and similar methods;</a:t>
            </a:r>
          </a:p>
          <a:p>
            <a:pPr lvl="1"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It reduces </a:t>
            </a:r>
            <a:r>
              <a:rPr lang="en-US" i="1" dirty="0">
                <a:latin typeface="Arial" charset="0"/>
                <a:ea typeface="ＭＳ Ｐゴシック" charset="0"/>
              </a:rPr>
              <a:t>variance</a:t>
            </a:r>
            <a:r>
              <a:rPr lang="en-US" dirty="0">
                <a:latin typeface="Arial" charset="0"/>
                <a:ea typeface="ＭＳ Ｐゴシック" charset="0"/>
              </a:rPr>
              <a:t> without increasing the bias (too much);</a:t>
            </a:r>
          </a:p>
          <a:p>
            <a:pPr lvl="1" eaLnBrk="1" hangingPunct="1"/>
            <a:endParaRPr lang="en-US" sz="2400" dirty="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sz="2400" i="1" baseline="-25000" dirty="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sz="2400" dirty="0">
              <a:latin typeface="Arial" charset="0"/>
              <a:ea typeface="ＭＳ Ｐゴシック" charset="0"/>
            </a:endParaRPr>
          </a:p>
          <a:p>
            <a:pPr lvl="2" eaLnBrk="1" hangingPunct="1"/>
            <a:endParaRPr lang="en-US" sz="2800" dirty="0">
              <a:latin typeface="Arial" charset="0"/>
              <a:ea typeface="ＭＳ Ｐゴシック" charset="0"/>
            </a:endParaRPr>
          </a:p>
          <a:p>
            <a:pPr lvl="1" eaLnBrk="1" hangingPunct="1"/>
            <a:endParaRPr lang="en-US" i="1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31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familiar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 classification problem: FIND THE HUMAN!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375" y="5508625"/>
            <a:ext cx="610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Decision-tree learning... Step 1 - Start randomly</a:t>
            </a:r>
          </a:p>
        </p:txBody>
      </p:sp>
    </p:spTree>
    <p:extLst>
      <p:ext uri="{BB962C8B-B14F-4D97-AF65-F5344CB8AC3E}">
        <p14:creationId xmlns:p14="http://schemas.microsoft.com/office/powerpoint/2010/main" val="32745687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Remember…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8460"/>
            <a:ext cx="5638800" cy="45896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n-ea"/>
              </a:rPr>
              <a:t>No classifier is inherently better than any other: you need to make assumptions to generalize</a:t>
            </a:r>
          </a:p>
          <a:p>
            <a:pPr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Three kinds of error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Inherent:</a:t>
            </a:r>
            <a:r>
              <a:rPr lang="en-US" dirty="0">
                <a:ea typeface="+mn-ea"/>
              </a:rPr>
              <a:t> unavoidable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Bias:</a:t>
            </a:r>
            <a:r>
              <a:rPr lang="en-US" dirty="0">
                <a:ea typeface="+mn-ea"/>
              </a:rPr>
              <a:t> due to over-simplifications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Variance:</a:t>
            </a:r>
            <a:r>
              <a:rPr lang="en-US" dirty="0">
                <a:ea typeface="+mn-ea"/>
              </a:rPr>
              <a:t> due to inability to perfectly estimate parameters from limited data</a:t>
            </a:r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41" y="1447060"/>
            <a:ext cx="3877735" cy="298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72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Remember…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8460"/>
            <a:ext cx="5638800" cy="45896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n-ea"/>
              </a:rPr>
              <a:t>No classifier is inherently better than any other: you need to make assumptions to generalize</a:t>
            </a:r>
          </a:p>
          <a:p>
            <a:pPr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Three kinds of error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Inherent:</a:t>
            </a:r>
            <a:r>
              <a:rPr lang="en-US" dirty="0">
                <a:ea typeface="+mn-ea"/>
              </a:rPr>
              <a:t> unavoidable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Bias:</a:t>
            </a:r>
            <a:r>
              <a:rPr lang="en-US" dirty="0">
                <a:ea typeface="+mn-ea"/>
              </a:rPr>
              <a:t> due to over-simplifications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Variance:</a:t>
            </a:r>
            <a:r>
              <a:rPr lang="en-US" dirty="0">
                <a:ea typeface="+mn-ea"/>
              </a:rPr>
              <a:t> due to inability to perfectly estimate parameters from limited data</a:t>
            </a:r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41" y="1447060"/>
            <a:ext cx="3877735" cy="298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91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25501" y="5454160"/>
            <a:ext cx="728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latin typeface="Calibri"/>
                <a:cs typeface="Calibri"/>
              </a:rPr>
              <a:t>Decompose </a:t>
            </a:r>
            <a:r>
              <a:rPr lang="en-CA" sz="2000" dirty="0">
                <a:solidFill>
                  <a:srgbClr val="FF0000"/>
                </a:solidFill>
                <a:latin typeface="Calibri"/>
                <a:cs typeface="Calibri"/>
              </a:rPr>
              <a:t>them</a:t>
            </a:r>
            <a:r>
              <a:rPr lang="en-CA" sz="2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CA" sz="2000" dirty="0">
                <a:solidFill>
                  <a:srgbClr val="FF0000"/>
                </a:solidFill>
                <a:latin typeface="Calibri"/>
                <a:cs typeface="Calibri"/>
              </a:rPr>
              <a:t>for your problem,</a:t>
            </a:r>
            <a:r>
              <a:rPr lang="en-CA" sz="2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CA" sz="2000" dirty="0">
                <a:solidFill>
                  <a:srgbClr val="FF0000"/>
                </a:solidFill>
                <a:latin typeface="Calibri"/>
                <a:cs typeface="Calibri"/>
              </a:rPr>
              <a:t>study where/how they relate to data, </a:t>
            </a:r>
            <a:r>
              <a:rPr lang="en-CA" sz="2000" b="1" dirty="0">
                <a:solidFill>
                  <a:srgbClr val="FF0000"/>
                </a:solidFill>
                <a:latin typeface="Calibri"/>
                <a:cs typeface="Calibri"/>
              </a:rPr>
              <a:t>to address them</a:t>
            </a:r>
            <a:r>
              <a:rPr lang="en-CA" sz="2000" dirty="0">
                <a:solidFill>
                  <a:srgbClr val="FF0000"/>
                </a:solidFill>
                <a:latin typeface="Calibri"/>
                <a:cs typeface="Calibri"/>
              </a:rPr>
              <a:t>. </a:t>
            </a:r>
            <a:r>
              <a:rPr lang="en-CA" sz="2000" b="1" dirty="0">
                <a:solidFill>
                  <a:srgbClr val="FF0000"/>
                </a:solidFill>
                <a:latin typeface="Calibri"/>
                <a:cs typeface="Calibri"/>
              </a:rPr>
              <a:t>Bagging </a:t>
            </a:r>
            <a:r>
              <a:rPr lang="en-CA" sz="2000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lang="en-CA" sz="2000" b="1" dirty="0">
                <a:solidFill>
                  <a:srgbClr val="FF0000"/>
                </a:solidFill>
                <a:latin typeface="Calibri"/>
                <a:cs typeface="Calibri"/>
              </a:rPr>
              <a:t>one </a:t>
            </a:r>
            <a:r>
              <a:rPr lang="en-CA" sz="2000" dirty="0">
                <a:solidFill>
                  <a:srgbClr val="FF0000"/>
                </a:solidFill>
                <a:latin typeface="Calibri"/>
                <a:cs typeface="Calibri"/>
              </a:rPr>
              <a:t>way</a:t>
            </a:r>
            <a:r>
              <a:rPr lang="en-CA" sz="2000" b="1" dirty="0">
                <a:solidFill>
                  <a:srgbClr val="FF0000"/>
                </a:solidFill>
                <a:latin typeface="Calibri"/>
                <a:cs typeface="Calibri"/>
              </a:rPr>
              <a:t>. *Not* the only way!</a:t>
            </a:r>
          </a:p>
        </p:txBody>
      </p:sp>
    </p:spTree>
    <p:extLst>
      <p:ext uri="{BB962C8B-B14F-4D97-AF65-F5344CB8AC3E}">
        <p14:creationId xmlns:p14="http://schemas.microsoft.com/office/powerpoint/2010/main" val="366138363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Remember…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8460"/>
            <a:ext cx="5638800" cy="45896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n-ea"/>
              </a:rPr>
              <a:t>No classifier is inherently better than any other: you need to make assumptions to generalize</a:t>
            </a:r>
          </a:p>
          <a:p>
            <a:pPr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Three kinds of error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Inherent:</a:t>
            </a:r>
            <a:r>
              <a:rPr lang="en-US" dirty="0">
                <a:ea typeface="+mn-ea"/>
              </a:rPr>
              <a:t> unavoidable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Bias:</a:t>
            </a:r>
            <a:r>
              <a:rPr lang="en-US" dirty="0">
                <a:ea typeface="+mn-ea"/>
              </a:rPr>
              <a:t> due to over-simplifications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Variance:</a:t>
            </a:r>
            <a:r>
              <a:rPr lang="en-US" dirty="0">
                <a:ea typeface="+mn-ea"/>
              </a:rPr>
              <a:t> due to inability to perfectly estimate parameters from limited data</a:t>
            </a:r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41" y="1447060"/>
            <a:ext cx="3877735" cy="298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92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54187" y="5454160"/>
            <a:ext cx="4857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rgbClr val="FF0000"/>
                </a:solidFill>
                <a:latin typeface="Calibri"/>
                <a:cs typeface="Calibri"/>
              </a:rPr>
              <a:t>NO FREE LUNCH!</a:t>
            </a:r>
          </a:p>
        </p:txBody>
      </p:sp>
    </p:spTree>
    <p:extLst>
      <p:ext uri="{BB962C8B-B14F-4D97-AF65-F5344CB8AC3E}">
        <p14:creationId xmlns:p14="http://schemas.microsoft.com/office/powerpoint/2010/main" val="3344867638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Good generalization: Square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Consideration 1: </a:t>
            </a: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Bias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How well does your model fit the observed data?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It may be a good idea to accept some fitting error, because it may be due to noise or other “accidental” characteristics of one particular training set</a:t>
            </a:r>
            <a:br>
              <a:rPr lang="en-US" b="1">
                <a:latin typeface="Arial" charset="0"/>
                <a:ea typeface="ＭＳ Ｐゴシック" charset="0"/>
              </a:rPr>
            </a:br>
            <a:endParaRPr lang="en-US" b="1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Consideration 2: </a:t>
            </a: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Variance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How robust is the model to the selection of a particular training set?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To put it differently, if we learn models on two different training sets, how consistent will the models be?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80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3810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Bias/variance tradeoff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/>
          <a:p>
            <a:pPr marL="0" indent="0" eaLnBrk="1" hangingPunct="1"/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  Models with too many parameters may fit the training data well (</a:t>
            </a:r>
            <a:r>
              <a:rPr lang="en-US" sz="2400" b="1">
                <a:latin typeface="Arial" charset="0"/>
                <a:ea typeface="ＭＳ Ｐゴシック" charset="0"/>
                <a:cs typeface="ＭＳ Ｐゴシック" charset="0"/>
              </a:rPr>
              <a:t>low bias</a:t>
            </a: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), but are sensitive to choice of training set (</a:t>
            </a:r>
            <a:r>
              <a:rPr lang="en-US" sz="2400" b="1">
                <a:latin typeface="Arial" charset="0"/>
                <a:ea typeface="ＭＳ Ｐゴシック" charset="0"/>
                <a:cs typeface="ＭＳ Ｐゴシック" charset="0"/>
              </a:rPr>
              <a:t>high variance</a:t>
            </a: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br>
              <a:rPr lang="en-US" sz="240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b="1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80634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3810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 smtClean="0"/>
              <a:pPr>
                <a:defRPr/>
              </a:pPr>
              <a:t>94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3810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Bias/variance tradeoff</a:t>
            </a:r>
          </a:p>
        </p:txBody>
      </p:sp>
      <p:sp>
        <p:nvSpPr>
          <p:cNvPr id="58372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90600"/>
            <a:ext cx="4038600" cy="4525963"/>
          </a:xfrm>
        </p:spPr>
        <p:txBody>
          <a:bodyPr/>
          <a:lstStyle/>
          <a:p>
            <a:pPr marL="0" indent="0"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  Models with too many parameters may fit the training data well (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low bias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), but are sensitive to choice of training set (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high variance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br>
              <a:rPr lang="en-US" sz="200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000" b="1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3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990600"/>
            <a:ext cx="4038600" cy="4525963"/>
          </a:xfrm>
        </p:spPr>
        <p:txBody>
          <a:bodyPr/>
          <a:lstStyle/>
          <a:p>
            <a:pPr marL="0" indent="0"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  Models with too few parameters may not fit the data well (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high bias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) but are consistent across different training sets (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low variance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endParaRPr lang="en-US" sz="2000" b="1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837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14800"/>
            <a:ext cx="3810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3810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724400" y="4114800"/>
            <a:ext cx="3810000" cy="2324100"/>
            <a:chOff x="2976" y="2448"/>
            <a:chExt cx="2400" cy="1464"/>
          </a:xfrm>
        </p:grpSpPr>
        <p:pic>
          <p:nvPicPr>
            <p:cNvPr id="58377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448"/>
              <a:ext cx="2400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8" name="Rectangle 17"/>
            <p:cNvSpPr>
              <a:spLocks noChangeArrowheads="1"/>
            </p:cNvSpPr>
            <p:nvPr/>
          </p:nvSpPr>
          <p:spPr bwMode="auto">
            <a:xfrm>
              <a:off x="3888" y="264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79" name="Text Box 14"/>
            <p:cNvSpPr txBox="1">
              <a:spLocks noChangeArrowheads="1"/>
            </p:cNvSpPr>
            <p:nvPr/>
          </p:nvSpPr>
          <p:spPr bwMode="auto">
            <a:xfrm>
              <a:off x="3840" y="2602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latin typeface="Times New Roman" charset="0"/>
                </a:rPr>
                <a:t>2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 smtClean="0"/>
              <a:pPr>
                <a:defRPr/>
              </a:pPr>
              <a:t>95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3810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Bias/variance tradeoff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90600"/>
            <a:ext cx="4038600" cy="4525963"/>
          </a:xfrm>
        </p:spPr>
        <p:txBody>
          <a:bodyPr/>
          <a:lstStyle/>
          <a:p>
            <a:pPr marL="0" indent="0"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  Models with too many parameters may fit the training data well (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low bias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), but are sensitive to choice of training set (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high variance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0" indent="0" eaLnBrk="1" hangingPunct="1"/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  Generalization error is due to </a:t>
            </a:r>
            <a:r>
              <a:rPr lang="en-US" sz="2000" b="1" i="1">
                <a:latin typeface="Arial" charset="0"/>
                <a:ea typeface="ＭＳ Ｐゴシック" charset="0"/>
                <a:cs typeface="ＭＳ Ｐゴシック" charset="0"/>
              </a:rPr>
              <a:t>overfitting</a:t>
            </a:r>
          </a:p>
        </p:txBody>
      </p:sp>
      <p:sp>
        <p:nvSpPr>
          <p:cNvPr id="60421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990600"/>
            <a:ext cx="4038600" cy="4525963"/>
          </a:xfrm>
        </p:spPr>
        <p:txBody>
          <a:bodyPr/>
          <a:lstStyle/>
          <a:p>
            <a:pPr marL="0" indent="0"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  Models with too few parameters may not fit the data well (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high bias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) but are consistent across different training sets (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low variance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0" indent="0" eaLnBrk="1" hangingPunct="1"/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  Generalization error is due to</a:t>
            </a:r>
            <a:r>
              <a:rPr lang="en-US" sz="2000" i="1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1" i="1">
                <a:latin typeface="Arial" charset="0"/>
                <a:ea typeface="ＭＳ Ｐゴシック" charset="0"/>
                <a:cs typeface="ＭＳ Ｐゴシック" charset="0"/>
              </a:rPr>
              <a:t>underfitting</a:t>
            </a:r>
          </a:p>
        </p:txBody>
      </p:sp>
      <p:pic>
        <p:nvPicPr>
          <p:cNvPr id="6042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14800"/>
            <a:ext cx="3810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3810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424" name="Group 18"/>
          <p:cNvGrpSpPr>
            <a:grpSpLocks/>
          </p:cNvGrpSpPr>
          <p:nvPr/>
        </p:nvGrpSpPr>
        <p:grpSpPr bwMode="auto">
          <a:xfrm>
            <a:off x="4724400" y="4114800"/>
            <a:ext cx="3810000" cy="2324100"/>
            <a:chOff x="2976" y="2448"/>
            <a:chExt cx="2400" cy="1464"/>
          </a:xfrm>
        </p:grpSpPr>
        <p:pic>
          <p:nvPicPr>
            <p:cNvPr id="60425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448"/>
              <a:ext cx="2400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26" name="Rectangle 17"/>
            <p:cNvSpPr>
              <a:spLocks noChangeArrowheads="1"/>
            </p:cNvSpPr>
            <p:nvPr/>
          </p:nvSpPr>
          <p:spPr bwMode="auto">
            <a:xfrm>
              <a:off x="3888" y="2640"/>
              <a:ext cx="19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7" name="Text Box 14"/>
            <p:cNvSpPr txBox="1">
              <a:spLocks noChangeArrowheads="1"/>
            </p:cNvSpPr>
            <p:nvPr/>
          </p:nvSpPr>
          <p:spPr bwMode="auto">
            <a:xfrm>
              <a:off x="3840" y="2602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latin typeface="Times New Roman" charset="0"/>
                </a:rPr>
                <a:t>2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 smtClean="0"/>
              <a:pPr>
                <a:defRPr/>
              </a:pPr>
              <a:t>96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25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Underfitting and overfitting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104900"/>
            <a:ext cx="8153400" cy="50673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How to recognize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underfitting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</a:rPr>
              <a:t>High training error and high test error</a:t>
            </a: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How to deal with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underfitting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</a:rPr>
              <a:t>Find a more complex model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How to recognize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overfitting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</a:rPr>
              <a:t>Low training error, but high test error</a:t>
            </a: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How to deal with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overfitting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</a:rPr>
              <a:t>Get more training data</a:t>
            </a: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</a:rPr>
              <a:t>Decrease the number of parameters in your model</a:t>
            </a: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</a:rPr>
              <a:t>Regularization: penalize certain parts of the parameter space or introduce additional constraints to deal with a potentially ill-posed problem and features</a:t>
            </a:r>
          </a:p>
          <a:p>
            <a:pPr marL="0" indent="0" eaLnBrk="1" hangingPunct="1"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40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Final Note 1. ML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>
                <a:ea typeface="+mn-ea"/>
                <a:cs typeface="+mn-cs"/>
              </a:rPr>
              <a:t>Distinction between training and testing is crucial</a:t>
            </a:r>
          </a:p>
          <a:p>
            <a:pPr lvl="1" eaLnBrk="1" hangingPunct="1">
              <a:defRPr/>
            </a:pPr>
            <a:r>
              <a:rPr lang="en-US" sz="2000" dirty="0">
                <a:ea typeface="+mn-ea"/>
                <a:cs typeface="+mn-cs"/>
              </a:rPr>
              <a:t>Correct performance on training set is just memorization!</a:t>
            </a:r>
          </a:p>
          <a:p>
            <a:pPr lvl="1" eaLnBrk="1" hangingPunct="1">
              <a:defRPr/>
            </a:pPr>
            <a:r>
              <a:rPr lang="en-US" sz="2000" dirty="0">
                <a:ea typeface="+mn-ea"/>
                <a:cs typeface="+mn-cs"/>
              </a:rPr>
              <a:t>Not enough to perform well on new test data</a:t>
            </a:r>
            <a:br>
              <a:rPr lang="en-US" sz="2000" dirty="0">
                <a:ea typeface="+mn-ea"/>
                <a:cs typeface="+mn-cs"/>
              </a:rPr>
            </a:br>
            <a:endParaRPr lang="en-US" sz="2000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sz="2400" dirty="0">
                <a:ea typeface="+mn-ea"/>
                <a:cs typeface="+mn-cs"/>
              </a:rPr>
              <a:t>Strictly speaking, the researcher should </a:t>
            </a:r>
            <a:r>
              <a:rPr lang="en-US" sz="2400" b="1" i="1" dirty="0">
                <a:ea typeface="+mn-ea"/>
                <a:cs typeface="+mn-cs"/>
              </a:rPr>
              <a:t>never look at the test data </a:t>
            </a:r>
            <a:r>
              <a:rPr lang="en-US" sz="2400" dirty="0">
                <a:ea typeface="+mn-ea"/>
                <a:cs typeface="+mn-cs"/>
              </a:rPr>
              <a:t>when designing the system</a:t>
            </a:r>
          </a:p>
          <a:p>
            <a:pPr lvl="1" eaLnBrk="1" hangingPunct="1">
              <a:defRPr/>
            </a:pPr>
            <a:r>
              <a:rPr lang="en-US" sz="2000" dirty="0">
                <a:ea typeface="+mn-ea"/>
                <a:cs typeface="+mn-cs"/>
              </a:rPr>
              <a:t>Generalization performance should be evaluated on a </a:t>
            </a:r>
            <a:r>
              <a:rPr lang="en-US" sz="2000" i="1" dirty="0">
                <a:ea typeface="+mn-ea"/>
                <a:cs typeface="+mn-cs"/>
              </a:rPr>
              <a:t>hold-out</a:t>
            </a:r>
            <a:r>
              <a:rPr lang="en-US" sz="2000" dirty="0">
                <a:ea typeface="+mn-ea"/>
                <a:cs typeface="+mn-cs"/>
              </a:rPr>
              <a:t> or </a:t>
            </a:r>
            <a:r>
              <a:rPr lang="en-US" sz="2000" i="1" dirty="0">
                <a:ea typeface="+mn-ea"/>
                <a:cs typeface="+mn-cs"/>
              </a:rPr>
              <a:t>validation</a:t>
            </a:r>
            <a:r>
              <a:rPr lang="en-US" sz="2000" dirty="0">
                <a:ea typeface="+mn-ea"/>
                <a:cs typeface="+mn-cs"/>
              </a:rPr>
              <a:t> set</a:t>
            </a:r>
          </a:p>
          <a:p>
            <a:pPr lvl="1" eaLnBrk="1" hangingPunct="1">
              <a:defRPr/>
            </a:pPr>
            <a:r>
              <a:rPr lang="en-US" sz="2000" dirty="0">
                <a:ea typeface="+mn-ea"/>
                <a:cs typeface="+mn-cs"/>
              </a:rPr>
              <a:t>Raises some troubling issues for learning “benchmarks” </a:t>
            </a:r>
          </a:p>
        </p:txBody>
      </p:sp>
      <p:sp>
        <p:nvSpPr>
          <p:cNvPr id="64516" name="TextBox 3"/>
          <p:cNvSpPr txBox="1">
            <a:spLocks noChangeArrowheads="1"/>
          </p:cNvSpPr>
          <p:nvPr/>
        </p:nvSpPr>
        <p:spPr bwMode="auto">
          <a:xfrm>
            <a:off x="7010400" y="6319838"/>
            <a:ext cx="1600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Source: R. Parr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US" dirty="0"/>
              <a:t>Final Note 2.</a:t>
            </a:r>
            <a:br>
              <a:rPr lang="en-US" dirty="0"/>
            </a:br>
            <a:r>
              <a:rPr lang="en-US" dirty="0"/>
              <a:t>Training Error and 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Suppose we use the </a:t>
            </a:r>
            <a:r>
              <a:rPr lang="en-US" i="1" dirty="0"/>
              <a:t>training error </a:t>
            </a:r>
            <a:r>
              <a:rPr lang="en-US" dirty="0"/>
              <a:t>to estimate the difference between the true model prediction P and the learned model prediction L(P):</a:t>
            </a:r>
          </a:p>
          <a:p>
            <a:endParaRPr lang="en-US" dirty="0"/>
          </a:p>
          <a:p>
            <a:pPr lvl="1"/>
            <a:r>
              <a:rPr lang="en-US" dirty="0"/>
              <a:t>The training error is </a:t>
            </a:r>
            <a:r>
              <a:rPr lang="en-US" b="1" dirty="0"/>
              <a:t>downward biased</a:t>
            </a:r>
            <a:r>
              <a:rPr lang="en-US" dirty="0"/>
              <a:t>: on average it </a:t>
            </a:r>
            <a:r>
              <a:rPr lang="en-US" i="1" dirty="0"/>
              <a:t>underestimates</a:t>
            </a:r>
            <a:r>
              <a:rPr lang="en-US" dirty="0"/>
              <a:t> the generalization error;</a:t>
            </a:r>
          </a:p>
          <a:p>
            <a:endParaRPr lang="en-US" dirty="0"/>
          </a:p>
          <a:p>
            <a:pPr lvl="1"/>
            <a:r>
              <a:rPr lang="en-US" i="1" dirty="0"/>
              <a:t>Cross-validation </a:t>
            </a:r>
            <a:r>
              <a:rPr lang="en-US" dirty="0"/>
              <a:t>is </a:t>
            </a:r>
            <a:r>
              <a:rPr lang="en-US" i="1" dirty="0"/>
              <a:t>nearly unbiased</a:t>
            </a:r>
            <a:r>
              <a:rPr lang="en-US" dirty="0"/>
              <a:t> since it *always* slightly overestimates the generalization error;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Presentation Title At Venue</a:t>
            </a:r>
          </a:p>
        </p:txBody>
      </p:sp>
    </p:spTree>
    <p:extLst>
      <p:ext uri="{BB962C8B-B14F-4D97-AF65-F5344CB8AC3E}">
        <p14:creationId xmlns:p14="http://schemas.microsoft.com/office/powerpoint/2010/main" val="4192415852"/>
      </p:ext>
    </p:extLst>
  </p:cSld>
  <p:clrMapOvr>
    <a:masterClrMapping/>
  </p:clrMapOvr>
</p:sld>
</file>

<file path=ppt/theme/theme1.xml><?xml version="1.0" encoding="utf-8"?>
<a:theme xmlns:a="http://schemas.openxmlformats.org/drawingml/2006/main" name="JAD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6666FF"/>
      </a:hlink>
      <a:folHlink>
        <a:srgbClr val="5F5F5F"/>
      </a:folHlink>
    </a:clrScheme>
    <a:fontScheme name="5.1 - Program design_2">
      <a:majorFont>
        <a:latin typeface="Trebuchet MS"/>
        <a:ea typeface="ＭＳ Ｐゴシック"/>
        <a:cs typeface=""/>
      </a:majorFont>
      <a:minorFont>
        <a:latin typeface="Trebuchet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5.1 - Program design_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.1 - Program design_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JADS.thmx</Template>
  <TotalTime>2056</TotalTime>
  <Words>6787</Words>
  <Application>Microsoft Macintosh PowerPoint</Application>
  <PresentationFormat>On-screen Show (4:3)</PresentationFormat>
  <Paragraphs>916</Paragraphs>
  <Slides>117</Slides>
  <Notes>38</Notes>
  <HiddenSlides>15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5" baseType="lpstr">
      <vt:lpstr>Arial</vt:lpstr>
      <vt:lpstr>Calibri</vt:lpstr>
      <vt:lpstr>Franklin Gothic Book</vt:lpstr>
      <vt:lpstr>Times New Roman</vt:lpstr>
      <vt:lpstr>Trebuchet MS</vt:lpstr>
      <vt:lpstr>Wingdings</vt:lpstr>
      <vt:lpstr>JADS</vt:lpstr>
      <vt:lpstr>Bitmap Image</vt:lpstr>
      <vt:lpstr>Dealing with Generalization, Bias-Variance Trade-Off &amp; The EMSE Equation</vt:lpstr>
      <vt:lpstr>Bias-Variance Trade-offs &amp; EMSE: Outline</vt:lpstr>
      <vt:lpstr>But first, Recap!  Why machine learning?</vt:lpstr>
      <vt:lpstr>But first, Recap!  Why machine learning?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A familiar example...</vt:lpstr>
      <vt:lpstr>Recap: Steps in machine learning</vt:lpstr>
      <vt:lpstr>Recap: Steps in machine learning</vt:lpstr>
      <vt:lpstr>Recap: Data Representation</vt:lpstr>
      <vt:lpstr>Recap: Steps in machine learning</vt:lpstr>
      <vt:lpstr>Recap: Probability &amp; Statistics in Learning!</vt:lpstr>
      <vt:lpstr>Recap: Steps in machine learning</vt:lpstr>
      <vt:lpstr>Recap: Different forms of learning</vt:lpstr>
      <vt:lpstr>Recap: Different forms of learning</vt:lpstr>
      <vt:lpstr>Now what?</vt:lpstr>
      <vt:lpstr>Bias-Variance Trade-offs &amp; EMSE: Outline</vt:lpstr>
      <vt:lpstr>Generalization*</vt:lpstr>
      <vt:lpstr>Generalization</vt:lpstr>
      <vt:lpstr>Achieving good generalization</vt:lpstr>
      <vt:lpstr>Estimating Generalization Error</vt:lpstr>
      <vt:lpstr>So… Generalization</vt:lpstr>
      <vt:lpstr>Bias-Variance Trade-off</vt:lpstr>
      <vt:lpstr>Dart Example</vt:lpstr>
      <vt:lpstr>Bias-variance tradeoff: Quality of training</vt:lpstr>
      <vt:lpstr>Bias-variance tradeoff: Quantity of Training</vt:lpstr>
      <vt:lpstr>Effect of Training Size</vt:lpstr>
      <vt:lpstr>Ok, let’s get serious...</vt:lpstr>
      <vt:lpstr>Ok, let’s get serious...</vt:lpstr>
      <vt:lpstr>Ok, let’s get serious...</vt:lpstr>
      <vt:lpstr>Ok, let’s get serious...</vt:lpstr>
      <vt:lpstr>So our original question becomes...</vt:lpstr>
      <vt:lpstr>So our original question becomes...</vt:lpstr>
      <vt:lpstr>So our original question becomes...</vt:lpstr>
      <vt:lpstr>So our original question becomes...</vt:lpstr>
      <vt:lpstr>So our original question becomes...</vt:lpstr>
      <vt:lpstr>So our original question becomes...</vt:lpstr>
      <vt:lpstr>So our original question becomes...</vt:lpstr>
      <vt:lpstr>Bias-Variance Trade-off</vt:lpstr>
      <vt:lpstr>In summary… The Bias-Variance Trade-off</vt:lpstr>
      <vt:lpstr>The long story: Bias-Variance Decomposition for Target Values</vt:lpstr>
      <vt:lpstr>Here’s a real Example</vt:lpstr>
      <vt:lpstr>Example</vt:lpstr>
      <vt:lpstr>PowerPoint Presentation</vt:lpstr>
      <vt:lpstr>In Summary, Bias/Variance...</vt:lpstr>
      <vt:lpstr>15 min Break?</vt:lpstr>
      <vt:lpstr>Summary: dealing with Bias-variance Trade-offs during ML Experimentation</vt:lpstr>
      <vt:lpstr>Bias-Variance Trade-off Effect Reduction</vt:lpstr>
      <vt:lpstr>Bias-variance decomposition</vt:lpstr>
      <vt:lpstr>Bias-variance decomposition</vt:lpstr>
      <vt:lpstr>Bias-variance decomposition</vt:lpstr>
      <vt:lpstr>Background: “Bootstrap” sampling</vt:lpstr>
      <vt:lpstr>Tackling Bias-Variance with “Bootstrap” sampling</vt:lpstr>
      <vt:lpstr>Applied Bias-Variance Analysis</vt:lpstr>
      <vt:lpstr>Applied Bias-Variance Analysis</vt:lpstr>
      <vt:lpstr>Applied Bias-Variance  Analysis: Bagging!</vt:lpstr>
      <vt:lpstr>Bootstrap Aggregation (Bagging)</vt:lpstr>
      <vt:lpstr>Bagging (bootstrap aggregation)</vt:lpstr>
      <vt:lpstr>Experiments</vt:lpstr>
      <vt:lpstr>PowerPoint Presentation</vt:lpstr>
      <vt:lpstr>PowerPoint Presentation</vt:lpstr>
      <vt:lpstr>PowerPoint Presentation</vt:lpstr>
      <vt:lpstr>Bagging (bootstrap aggregation)</vt:lpstr>
      <vt:lpstr>Remember…</vt:lpstr>
      <vt:lpstr>Remember…</vt:lpstr>
      <vt:lpstr>Remember…</vt:lpstr>
      <vt:lpstr>Good generalization: Square 1</vt:lpstr>
      <vt:lpstr>Bias/variance tradeoff</vt:lpstr>
      <vt:lpstr>Bias/variance tradeoff</vt:lpstr>
      <vt:lpstr>Bias/variance tradeoff</vt:lpstr>
      <vt:lpstr>Underfitting and overfitting</vt:lpstr>
      <vt:lpstr>Final Note 1. ML Methodology</vt:lpstr>
      <vt:lpstr>Final Note 2. Training Error and Cross-Validation</vt:lpstr>
      <vt:lpstr>Final Note 3. Classification</vt:lpstr>
      <vt:lpstr>Conclusions &amp; Rules of thumb:  How to reduce variance?</vt:lpstr>
      <vt:lpstr>Questions?</vt:lpstr>
      <vt:lpstr>More detail on bias-variance and bagging for classification</vt:lpstr>
      <vt:lpstr>A generalization of bias-variance decomposition to other loss functions</vt:lpstr>
      <vt:lpstr>More detail on Domingos’s model</vt:lpstr>
      <vt:lpstr>More detail on Domingos’s model</vt:lpstr>
      <vt:lpstr>More detail on Domingos’s model</vt:lpstr>
      <vt:lpstr>More detail on Domingos’s model</vt:lpstr>
      <vt:lpstr>Case analysis of error</vt:lpstr>
      <vt:lpstr>Analysis of error: unbiased case</vt:lpstr>
      <vt:lpstr>Analysis of error: biased case</vt:lpstr>
      <vt:lpstr>Analysis of error: overall</vt:lpstr>
      <vt:lpstr>Analysis of error: without noise which is hard to estimate anyway</vt:lpstr>
      <vt:lpstr>K-NN Experiments</vt:lpstr>
      <vt:lpstr>Tree Experiments</vt:lpstr>
      <vt:lpstr>Tree “stump” experiments  (depth 2)</vt:lpstr>
      <vt:lpstr>Large tree experiments  (depth 10)</vt:lpstr>
    </vt:vector>
  </TitlesOfParts>
  <Company>VU University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Advanced ML and Why you Want More of it...</dc:title>
  <dc:creator>Damian Andrew Tamburri</dc:creator>
  <cp:lastModifiedBy>Damian Andrew Tamburri</cp:lastModifiedBy>
  <cp:revision>245</cp:revision>
  <dcterms:created xsi:type="dcterms:W3CDTF">2017-09-19T14:29:23Z</dcterms:created>
  <dcterms:modified xsi:type="dcterms:W3CDTF">2025-05-21T11:02:22Z</dcterms:modified>
</cp:coreProperties>
</file>